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notesSlides/notesSlide17.xml" ContentType="application/vnd.openxmlformats-officedocument.presentationml.notesSlide+xml"/>
  <Override PartName="/ppt/charts/chart11.xml" ContentType="application/vnd.openxmlformats-officedocument.drawingml.chart+xml"/>
  <Override PartName="/ppt/notesSlides/notesSlide18.xml" ContentType="application/vnd.openxmlformats-officedocument.presentationml.notesSlide+xml"/>
  <Override PartName="/ppt/charts/chart12.xml" ContentType="application/vnd.openxmlformats-officedocument.drawingml.chart+xml"/>
  <Override PartName="/ppt/notesSlides/notesSlide19.xml" ContentType="application/vnd.openxmlformats-officedocument.presentationml.notesSlide+xml"/>
  <Override PartName="/ppt/charts/chart13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453" r:id="rId4"/>
    <p:sldId id="454" r:id="rId5"/>
    <p:sldId id="528" r:id="rId6"/>
    <p:sldId id="462" r:id="rId7"/>
    <p:sldId id="544" r:id="rId8"/>
    <p:sldId id="398" r:id="rId9"/>
    <p:sldId id="552" r:id="rId10"/>
    <p:sldId id="553" r:id="rId11"/>
    <p:sldId id="545" r:id="rId12"/>
    <p:sldId id="387" r:id="rId13"/>
    <p:sldId id="475" r:id="rId14"/>
    <p:sldId id="480" r:id="rId15"/>
    <p:sldId id="284" r:id="rId16"/>
    <p:sldId id="548" r:id="rId17"/>
    <p:sldId id="487" r:id="rId18"/>
    <p:sldId id="546" r:id="rId19"/>
    <p:sldId id="549" r:id="rId20"/>
    <p:sldId id="508" r:id="rId21"/>
    <p:sldId id="502" r:id="rId22"/>
    <p:sldId id="555" r:id="rId23"/>
    <p:sldId id="557" r:id="rId24"/>
  </p:sldIdLst>
  <p:sldSz cx="9144000" cy="6858000" type="screen4x3"/>
  <p:notesSz cx="7077075" cy="90043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278B"/>
    <a:srgbClr val="FF6600"/>
    <a:srgbClr val="8538BE"/>
    <a:srgbClr val="008000"/>
    <a:srgbClr val="57257D"/>
    <a:srgbClr val="008E40"/>
    <a:srgbClr val="99CCFF"/>
    <a:srgbClr val="006600"/>
    <a:srgbClr val="33CC33"/>
    <a:srgbClr val="22D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412" autoAdjust="0"/>
    <p:restoredTop sz="94761" autoAdjust="0"/>
  </p:normalViewPr>
  <p:slideViewPr>
    <p:cSldViewPr>
      <p:cViewPr>
        <p:scale>
          <a:sx n="66" d="100"/>
          <a:sy n="66" d="100"/>
        </p:scale>
        <p:origin x="-1493" y="-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101263504852586"/>
          <c:y val="6.8577772779963809E-4"/>
          <c:w val="0.47214154916681927"/>
          <c:h val="0.9172535211267411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(n=411)</c:v>
                </c:pt>
              </c:strCache>
            </c:strRef>
          </c:tx>
          <c:spPr>
            <a:solidFill>
              <a:srgbClr val="FF6600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FF66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FF66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FF66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FF66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Sheet1!$B$1:$J$1</c:f>
              <c:strCache>
                <c:ptCount val="9"/>
                <c:pt idx="0">
                  <c:v>Adequate funding</c:v>
                </c:pt>
                <c:pt idx="1">
                  <c:v>Transportation issues</c:v>
                </c:pt>
                <c:pt idx="2">
                  <c:v>Lack of books/supplies</c:v>
                </c:pt>
                <c:pt idx="3">
                  <c:v>Quality education</c:v>
                </c:pt>
                <c:pt idx="4">
                  <c:v>Good communication</c:v>
                </c:pt>
                <c:pt idx="5">
                  <c:v>Teacher pay</c:v>
                </c:pt>
                <c:pt idx="6">
                  <c:v>Safety, violence, bullying</c:v>
                </c:pt>
                <c:pt idx="7">
                  <c:v>Good teachers</c:v>
                </c:pt>
                <c:pt idx="8">
                  <c:v>Class size, student-teacher ratio, overcrowding </c:v>
                </c:pt>
              </c:strCache>
            </c:strRef>
          </c:cat>
          <c:val>
            <c:numRef>
              <c:f>Sheet1!$B$2:$J$2</c:f>
              <c:numCache>
                <c:formatCode>0%</c:formatCode>
                <c:ptCount val="9"/>
                <c:pt idx="0">
                  <c:v>9.0000000000000066E-2</c:v>
                </c:pt>
                <c:pt idx="1">
                  <c:v>9.0000000000000066E-2</c:v>
                </c:pt>
                <c:pt idx="2">
                  <c:v>0.12000000000000002</c:v>
                </c:pt>
                <c:pt idx="3">
                  <c:v>0.12000000000000002</c:v>
                </c:pt>
                <c:pt idx="4">
                  <c:v>0.13</c:v>
                </c:pt>
                <c:pt idx="5">
                  <c:v>0.14000000000000001</c:v>
                </c:pt>
                <c:pt idx="6">
                  <c:v>0.15000000000000024</c:v>
                </c:pt>
                <c:pt idx="7">
                  <c:v>0.18000000000000024</c:v>
                </c:pt>
                <c:pt idx="8">
                  <c:v>0.18000000000000024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41333632"/>
        <c:axId val="141335168"/>
      </c:barChart>
      <c:catAx>
        <c:axId val="141333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1335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1335168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1333632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628966833691399E-2"/>
          <c:y val="2.1534538296349319E-2"/>
          <c:w val="0.86727248866619056"/>
          <c:h val="0.619245406824148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useful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Sheet1!$B$2:$B$2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8,7=Somewhat useful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59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Sheet1!$B$3:$B$3</c:f>
              <c:numCache>
                <c:formatCode>0%</c:formatCode>
                <c:ptCount val="1"/>
                <c:pt idx="0">
                  <c:v>0.36000000000000026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6,4=Midpoints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Sheet1!$B$4:$B$4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4-1=Not useful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4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Sheet1!$B$5:$B$5</c:f>
              <c:numCache>
                <c:formatCode>0%</c:formatCode>
                <c:ptCount val="1"/>
                <c:pt idx="0">
                  <c:v>7.0000000000000021E-2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6487040"/>
        <c:axId val="156583040"/>
      </c:barChart>
      <c:catAx>
        <c:axId val="156487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658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583040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56487040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3466117871629691"/>
          <c:y val="0.72467486876640463"/>
          <c:w val="0.69867215461703669"/>
          <c:h val="0.23769456807029571"/>
        </c:manualLayout>
      </c:layout>
      <c:overlay val="0"/>
      <c:spPr>
        <a:noFill/>
        <a:ln w="21802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56236026052298"/>
          <c:y val="6.3829787234042914E-3"/>
          <c:w val="0.51998801075791456"/>
          <c:h val="0.5382671459545815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good 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requsts for information (Parents who contacted District Office, n=97)</c:v>
                </c:pt>
                <c:pt idx="1">
                  <c:v>Keeps you informed about system-wide issues (n=396)</c:v>
                </c:pt>
              </c:strCache>
            </c:strRef>
          </c:cat>
          <c:val>
            <c:numRef>
              <c:f>Sheet1!$B$2:$C$2</c:f>
              <c:numCache>
                <c:formatCode>0%</c:formatCode>
                <c:ptCount val="2"/>
                <c:pt idx="0">
                  <c:v>0.49</c:v>
                </c:pt>
                <c:pt idx="1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8,7=Good 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48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requsts for information (Parents who contacted District Office, n=97)</c:v>
                </c:pt>
                <c:pt idx="1">
                  <c:v>Keeps you informed about system-wide issues (n=396)</c:v>
                </c:pt>
              </c:strCache>
            </c:strRef>
          </c:cat>
          <c:val>
            <c:numRef>
              <c:f>Sheet1!$B$3:$C$3</c:f>
              <c:numCache>
                <c:formatCode>0%</c:formatCode>
                <c:ptCount val="2"/>
                <c:pt idx="0">
                  <c:v>0.32</c:v>
                </c:pt>
                <c:pt idx="1">
                  <c:v>0.34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6,5=Fair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1.0288065843621401E-2"/>
                  <c:y val="-4.0650406504065054E-3"/>
                </c:manualLayout>
              </c:layout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requsts for information (Parents who contacted District Office, n=97)</c:v>
                </c:pt>
                <c:pt idx="1">
                  <c:v>Keeps you informed about system-wide issues (n=396)</c:v>
                </c:pt>
              </c:strCache>
            </c:strRef>
          </c:cat>
          <c:val>
            <c:numRef>
              <c:f>Sheet1!$B$4:$C$4</c:f>
              <c:numCache>
                <c:formatCode>0%</c:formatCode>
                <c:ptCount val="2"/>
                <c:pt idx="0">
                  <c:v>0.05</c:v>
                </c:pt>
                <c:pt idx="1">
                  <c:v>0.13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4-1=Poor 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1.0288065843621401E-2"/>
                  <c:y val="-4.0650406504065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288065843621401E-2"/>
                  <c:y val="-4.0650406504065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4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requsts for information (Parents who contacted District Office, n=97)</c:v>
                </c:pt>
                <c:pt idx="1">
                  <c:v>Keeps you informed about system-wide issues (n=396)</c:v>
                </c:pt>
              </c:strCache>
            </c:strRef>
          </c:cat>
          <c:val>
            <c:numRef>
              <c:f>Sheet1!$B$5:$C$5</c:f>
              <c:numCache>
                <c:formatCode>0%</c:formatCode>
                <c:ptCount val="2"/>
                <c:pt idx="0">
                  <c:v>0.13</c:v>
                </c:pt>
                <c:pt idx="1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6749824"/>
        <c:axId val="156751360"/>
      </c:barChart>
      <c:catAx>
        <c:axId val="156749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6751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751360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/>
            </a:pPr>
            <a:endParaRPr lang="en-US"/>
          </a:p>
        </c:txPr>
        <c:crossAx val="156749824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53077978678591098"/>
          <c:y val="0.68306606491261701"/>
          <c:w val="0.34756336964728762"/>
          <c:h val="0.25932206644901112"/>
        </c:manualLayout>
      </c:layout>
      <c:overlay val="0"/>
      <c:spPr>
        <a:noFill/>
        <a:ln w="21802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35124285934847"/>
          <c:y val="9.1842003356137967E-4"/>
          <c:w val="0.47765721784776932"/>
          <c:h val="0.6048324482695477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responsive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Responsiveness to requests for information (Parents who contacted, n=89)</c:v>
                </c:pt>
              </c:strCache>
            </c:strRef>
          </c:cat>
          <c:val>
            <c:numRef>
              <c:f>Sheet1!$B$2:$B$2</c:f>
              <c:numCache>
                <c:formatCode>0%</c:formatCode>
                <c:ptCount val="1"/>
                <c:pt idx="0">
                  <c:v>0.53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8,7=Somewhat responsive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76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Responsiveness to requests for information (Parents who contacted, n=89)</c:v>
                </c:pt>
              </c:strCache>
            </c:strRef>
          </c:cat>
          <c:val>
            <c:numRef>
              <c:f>Sheet1!$B$3:$B$3</c:f>
              <c:numCache>
                <c:formatCode>0%</c:formatCode>
                <c:ptCount val="1"/>
                <c:pt idx="0">
                  <c:v>0.38000000000000012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6,4=Midpoints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4444444444444488E-3"/>
                  <c:y val="-3.2679738562091565E-3"/>
                </c:manualLayout>
              </c:layout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Responsiveness to requests for information (Parents who contacted, n=89)</c:v>
                </c:pt>
              </c:strCache>
            </c:strRef>
          </c:cat>
          <c:val>
            <c:numRef>
              <c:f>Sheet1!$B$4:$B$4</c:f>
              <c:numCache>
                <c:formatCode>0%</c:formatCode>
                <c:ptCount val="1"/>
                <c:pt idx="0">
                  <c:v>6.0000000000000019E-2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4-1=Not responsive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3.6417497812773446E-2"/>
                  <c:y val="-4.48407184396068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Mode val="edge"/>
                  <c:yMode val="edge"/>
                  <c:x val="0.58157602663705321"/>
                  <c:y val="0.2127659574468135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59933407325192956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Responsiveness to requests for information (Parents who contacted, n=89)</c:v>
                </c:pt>
              </c:strCache>
            </c:strRef>
          </c:cat>
          <c:val>
            <c:numRef>
              <c:f>Sheet1!$B$5:$B$5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6774784"/>
        <c:axId val="156776320"/>
      </c:barChart>
      <c:catAx>
        <c:axId val="1567747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6776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776320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/>
            </a:pPr>
            <a:endParaRPr lang="en-US"/>
          </a:p>
        </c:txPr>
        <c:crossAx val="156774784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5044412948381457"/>
          <c:y val="0.74549585713550692"/>
          <c:w val="0.43403184601924782"/>
          <c:h val="0.23124824513214962"/>
        </c:manualLayout>
      </c:layout>
      <c:overlay val="0"/>
      <c:spPr>
        <a:noFill/>
        <a:ln w="21802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56236026052298"/>
          <c:y val="6.3829787234042914E-3"/>
          <c:w val="0.51998801075791456"/>
          <c:h val="0.603484537258929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good 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requests for information (Parents who contacted schools, n=273)  </c:v>
                </c:pt>
                <c:pt idx="1">
                  <c:v>Keeps you informed (n=404)</c:v>
                </c:pt>
              </c:strCache>
            </c:strRef>
          </c:cat>
          <c:val>
            <c:numRef>
              <c:f>Sheet1!$B$2:$C$2</c:f>
              <c:numCache>
                <c:formatCode>0%</c:formatCode>
                <c:ptCount val="2"/>
                <c:pt idx="0">
                  <c:v>0.61</c:v>
                </c:pt>
                <c:pt idx="1">
                  <c:v>0.62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8,7=Good 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76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requests for information (Parents who contacted schools, n=273)  </c:v>
                </c:pt>
                <c:pt idx="1">
                  <c:v>Keeps you informed (n=404)</c:v>
                </c:pt>
              </c:strCache>
            </c:strRef>
          </c:cat>
          <c:val>
            <c:numRef>
              <c:f>Sheet1!$B$3:$C$3</c:f>
              <c:numCache>
                <c:formatCode>0%</c:formatCode>
                <c:ptCount val="2"/>
                <c:pt idx="0">
                  <c:v>0.25</c:v>
                </c:pt>
                <c:pt idx="1">
                  <c:v>0.27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6,5=Fair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6.1728395061728392E-3"/>
                  <c:y val="7.2463768115942073E-3"/>
                </c:manualLayout>
              </c:layout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45679012345684E-2"/>
                  <c:y val="7.2463768115942073E-3"/>
                </c:manualLayout>
              </c:layout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requests for information (Parents who contacted schools, n=273)  </c:v>
                </c:pt>
                <c:pt idx="1">
                  <c:v>Keeps you informed (n=404)</c:v>
                </c:pt>
              </c:strCache>
            </c:strRef>
          </c:cat>
          <c:val>
            <c:numRef>
              <c:f>Sheet1!$B$4:$C$4</c:f>
              <c:numCache>
                <c:formatCode>0%</c:formatCode>
                <c:ptCount val="2"/>
                <c:pt idx="0">
                  <c:v>0.04</c:v>
                </c:pt>
                <c:pt idx="1">
                  <c:v>7.0000000000000007E-2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4-1=Poor 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2.3104403616214641E-2"/>
                  <c:y val="7.2463768115942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639285830012021E-2"/>
                  <c:y val="7.2463768115942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5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Responsiveness to requests for information (Parents who contacted schools, n=273)  </c:v>
                </c:pt>
                <c:pt idx="1">
                  <c:v>Keeps you informed (n=404)</c:v>
                </c:pt>
              </c:strCache>
            </c:strRef>
          </c:cat>
          <c:val>
            <c:numRef>
              <c:f>Sheet1!$B$5:$C$5</c:f>
              <c:numCache>
                <c:formatCode>0%</c:formatCode>
                <c:ptCount val="2"/>
                <c:pt idx="0">
                  <c:v>0.09</c:v>
                </c:pt>
                <c:pt idx="1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892544"/>
        <c:axId val="2894080"/>
      </c:barChart>
      <c:catAx>
        <c:axId val="2892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89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94080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892544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61308434904541043"/>
          <c:y val="0.73564076229601871"/>
          <c:w val="0.34756336964728773"/>
          <c:h val="0.23899691886340332"/>
        </c:manualLayout>
      </c:layout>
      <c:overlay val="0"/>
      <c:spPr>
        <a:noFill/>
        <a:ln w="21802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696383291071733E-2"/>
          <c:y val="6.8965517241379413E-3"/>
          <c:w val="0.86849683748547946"/>
          <c:h val="0.6040762613006707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good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94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98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Sheet1!$B$2:$B$2</c:f>
              <c:numCache>
                <c:formatCode>0%</c:formatCode>
                <c:ptCount val="1"/>
                <c:pt idx="0">
                  <c:v>0.49000000000000027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8,7=Good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94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48"/>
                  <c:y val="0.1241379310344827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988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Sheet1!$B$3:$B$3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6,5=Midpoint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94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2.7322404371584678E-3"/>
                  <c:y val="-5.5555555555555558E-3"/>
                </c:manualLayout>
              </c:layout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9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98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Sheet1!$B$4:$B$4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4-1=Poor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94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5.4651477991480582E-2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Mode val="edge"/>
                  <c:yMode val="edge"/>
                  <c:x val="0.58157602663705343"/>
                  <c:y val="0.2298850574712682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26436781609195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59933407325192956"/>
                  <c:y val="2.758620689655174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98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Sheet1!$B$5:$B$5</c:f>
              <c:numCache>
                <c:formatCode>0%</c:formatCode>
                <c:ptCount val="1"/>
                <c:pt idx="0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61579392"/>
        <c:axId val="161580928"/>
      </c:barChart>
      <c:catAx>
        <c:axId val="161579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61580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1580928"/>
        <c:scaling>
          <c:orientation val="minMax"/>
          <c:max val="1"/>
          <c:min val="0"/>
        </c:scaling>
        <c:delete val="0"/>
        <c:axPos val="b"/>
        <c:majorGridlines>
          <c:spPr>
            <a:ln w="2748">
              <a:solidFill>
                <a:schemeClr val="tx1"/>
              </a:solidFill>
              <a:prstDash val="solid"/>
            </a:ln>
          </c:spPr>
        </c:majorGridlines>
        <c:minorGridlines>
          <c:spPr>
            <a:ln w="2748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/>
            </a:pPr>
            <a:endParaRPr lang="en-US"/>
          </a:p>
        </c:txPr>
        <c:crossAx val="161579392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48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613312680177274"/>
          <c:y val="0.68925743657042926"/>
          <c:w val="0.54068753058410124"/>
          <c:h val="0.27370543525809271"/>
        </c:manualLayout>
      </c:layout>
      <c:overlay val="0"/>
      <c:spPr>
        <a:noFill/>
        <a:ln w="21988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6463330891778"/>
          <c:y val="2.1126830084901786E-2"/>
          <c:w val="0.47202389672221395"/>
          <c:h val="0.9172535211267411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(n=408)</c:v>
                </c:pt>
              </c:strCache>
            </c:strRef>
          </c:tx>
          <c:spPr>
            <a:solidFill>
              <a:schemeClr val="accent2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4636029307097437E-3"/>
                  <c:y val="3.24013186451742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3278B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239766081871391E-3"/>
                  <c:y val="3.0303037533533201E-3"/>
                </c:manualLayout>
              </c:layout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3278B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3278B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9987181834830109E-3"/>
                  <c:y val="-8.9458431621853348E-3"/>
                </c:manualLayout>
              </c:layout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3278B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1225279252884187E-2"/>
                  <c:y val="2.932475049504974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Discipline</c:v>
                </c:pt>
                <c:pt idx="1">
                  <c:v>Quality education</c:v>
                </c:pt>
                <c:pt idx="2">
                  <c:v>Adequate funding</c:v>
                </c:pt>
                <c:pt idx="3">
                  <c:v>Safety, violence, bullying</c:v>
                </c:pt>
                <c:pt idx="4">
                  <c:v>Good teachers</c:v>
                </c:pt>
                <c:pt idx="5">
                  <c:v>Class-size, student-teacher ratio, overcrowding </c:v>
                </c:pt>
                <c:pt idx="6">
                  <c:v>Teacher pay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8.0000000000000043E-2</c:v>
                </c:pt>
                <c:pt idx="1">
                  <c:v>0.17</c:v>
                </c:pt>
                <c:pt idx="2">
                  <c:v>0.2</c:v>
                </c:pt>
                <c:pt idx="3">
                  <c:v>0.21000000000000021</c:v>
                </c:pt>
                <c:pt idx="4">
                  <c:v>0.21000000000000021</c:v>
                </c:pt>
                <c:pt idx="5">
                  <c:v>0.24000000000000021</c:v>
                </c:pt>
                <c:pt idx="6">
                  <c:v>0.29000000000000031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41754368"/>
        <c:axId val="141755904"/>
      </c:barChart>
      <c:catAx>
        <c:axId val="141754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1755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1755904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1754368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760071415491669"/>
          <c:y val="2.1126830084901786E-2"/>
          <c:w val="0.5158006775315882"/>
          <c:h val="0.9172535211267411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(n=411)</c:v>
                </c:pt>
              </c:strCache>
            </c:strRef>
          </c:tx>
          <c:spPr>
            <a:solidFill>
              <a:srgbClr val="FF6600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1566281723377581E-3"/>
                  <c:y val="3.24013186451742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1405420252701127E-2"/>
                  <c:y val="1.42704267397703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8071323933345541E-3"/>
                  <c:y val="7.9564488081813444E-3"/>
                </c:manualLayout>
              </c:layout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7209302325581464E-3"/>
                  <c:y val="-6.2500015378940815E-3"/>
                </c:manualLayout>
              </c:layout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FF0000"/>
                        </a:solidFill>
                      </a:defRPr>
                    </a:pPr>
                    <a:r>
                      <a:rPr lang="en-US" b="1">
                        <a:solidFill>
                          <a:srgbClr val="FF0000"/>
                        </a:solidFill>
                      </a:rPr>
                      <a:t>58%</a:t>
                    </a:r>
                  </a:p>
                </c:rich>
              </c:tx>
              <c:numFmt formatCode="0%" sourceLinked="0"/>
              <c:spPr>
                <a:noFill/>
                <a:ln w="22434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Sheet1!$B$1:$L$1</c:f>
              <c:strCache>
                <c:ptCount val="11"/>
                <c:pt idx="0">
                  <c:v>GCS TV</c:v>
                </c:pt>
                <c:pt idx="1">
                  <c:v>Newspapers</c:v>
                </c:pt>
                <c:pt idx="2">
                  <c:v>Other parents, friends, co-workers</c:v>
                </c:pt>
                <c:pt idx="3">
                  <c:v>Take home folder</c:v>
                </c:pt>
                <c:pt idx="4">
                  <c:v>GCS Website, Internet</c:v>
                </c:pt>
                <c:pt idx="5">
                  <c:v>TV (not GCS TV)</c:v>
                </c:pt>
                <c:pt idx="6">
                  <c:v>My child/children</c:v>
                </c:pt>
                <c:pt idx="7">
                  <c:v>Email</c:v>
                </c:pt>
                <c:pt idx="8">
                  <c:v>School newsletter</c:v>
                </c:pt>
                <c:pt idx="9">
                  <c:v>School my child attends</c:v>
                </c:pt>
                <c:pt idx="10">
                  <c:v>Connect Ed</c:v>
                </c:pt>
              </c:strCache>
            </c:strRef>
          </c:cat>
          <c:val>
            <c:numRef>
              <c:f>Sheet1!$B$2:$L$2</c:f>
              <c:numCache>
                <c:formatCode>0%</c:formatCode>
                <c:ptCount val="11"/>
                <c:pt idx="0">
                  <c:v>4.0000000000000022E-2</c:v>
                </c:pt>
                <c:pt idx="1">
                  <c:v>0.05</c:v>
                </c:pt>
                <c:pt idx="2">
                  <c:v>6.0000000000000032E-2</c:v>
                </c:pt>
                <c:pt idx="3">
                  <c:v>0.1</c:v>
                </c:pt>
                <c:pt idx="4">
                  <c:v>0.14000000000000001</c:v>
                </c:pt>
                <c:pt idx="5">
                  <c:v>0.16</c:v>
                </c:pt>
                <c:pt idx="6">
                  <c:v>0.24000000000000019</c:v>
                </c:pt>
                <c:pt idx="7">
                  <c:v>0.27</c:v>
                </c:pt>
                <c:pt idx="8">
                  <c:v>0.28000000000000008</c:v>
                </c:pt>
                <c:pt idx="9">
                  <c:v>0.35000000000000031</c:v>
                </c:pt>
                <c:pt idx="10">
                  <c:v>0.58000000000000007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146615680"/>
        <c:axId val="147838464"/>
      </c:barChart>
      <c:catAx>
        <c:axId val="1466156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47838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7838464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46615680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204472624061551"/>
          <c:y val="2.1126830084901786E-2"/>
          <c:w val="0.53330433986449366"/>
          <c:h val="0.9172535211267411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(n=408)</c:v>
                </c:pt>
              </c:strCache>
            </c:strRef>
          </c:tx>
          <c:spPr>
            <a:solidFill>
              <a:srgbClr val="03278B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4636029307097437E-3"/>
                  <c:y val="3.24013186451742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0825856070317584E-4"/>
                  <c:y val="1.0284930921898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7928035158396002E-3"/>
                  <c:y val="4.4947517905188667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b="1">
                      <a:solidFill>
                        <a:srgbClr val="03278B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03278B"/>
                        </a:solidFill>
                      </a:defRPr>
                    </a:pPr>
                    <a:r>
                      <a:rPr lang="en-US" b="1">
                        <a:solidFill>
                          <a:srgbClr val="03278B"/>
                        </a:solidFill>
                      </a:rPr>
                      <a:t>37%</a:t>
                    </a:r>
                  </a:p>
                </c:rich>
              </c:tx>
              <c:numFmt formatCode="0%" sourceLinked="0"/>
              <c:spPr>
                <a:noFill/>
                <a:ln w="22434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Sheet1!$B$1:$L$1</c:f>
              <c:strCache>
                <c:ptCount val="11"/>
                <c:pt idx="0">
                  <c:v>Take home folder</c:v>
                </c:pt>
                <c:pt idx="1">
                  <c:v>GCS TV </c:v>
                </c:pt>
                <c:pt idx="2">
                  <c:v>Email</c:v>
                </c:pt>
                <c:pt idx="3">
                  <c:v>GCS Website, Internet</c:v>
                </c:pt>
                <c:pt idx="4">
                  <c:v>School newsletters/flyers</c:v>
                </c:pt>
                <c:pt idx="5">
                  <c:v>My child/children</c:v>
                </c:pt>
                <c:pt idx="6">
                  <c:v>Connect Ed</c:v>
                </c:pt>
                <c:pt idx="7">
                  <c:v>School my child attends</c:v>
                </c:pt>
                <c:pt idx="8">
                  <c:v>Other parents, friends, co-workers</c:v>
                </c:pt>
                <c:pt idx="9">
                  <c:v>Newspapers</c:v>
                </c:pt>
                <c:pt idx="10">
                  <c:v>TV (not GCS TV)</c:v>
                </c:pt>
              </c:strCache>
            </c:strRef>
          </c:cat>
          <c:val>
            <c:numRef>
              <c:f>Sheet1!$B$2:$L$2</c:f>
              <c:numCache>
                <c:formatCode>0%</c:formatCode>
                <c:ptCount val="11"/>
                <c:pt idx="0">
                  <c:v>6.0000000000000032E-2</c:v>
                </c:pt>
                <c:pt idx="1">
                  <c:v>6.0000000000000032E-2</c:v>
                </c:pt>
                <c:pt idx="2">
                  <c:v>0.1</c:v>
                </c:pt>
                <c:pt idx="3">
                  <c:v>0.12000000000000002</c:v>
                </c:pt>
                <c:pt idx="4">
                  <c:v>0.13</c:v>
                </c:pt>
                <c:pt idx="5">
                  <c:v>0.14000000000000001</c:v>
                </c:pt>
                <c:pt idx="6">
                  <c:v>0.15000000000000019</c:v>
                </c:pt>
                <c:pt idx="7">
                  <c:v>0.25</c:v>
                </c:pt>
                <c:pt idx="8">
                  <c:v>0.26</c:v>
                </c:pt>
                <c:pt idx="9">
                  <c:v>0.29000000000000031</c:v>
                </c:pt>
                <c:pt idx="10">
                  <c:v>0.37000000000000038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147974016"/>
        <c:axId val="147975552"/>
      </c:barChart>
      <c:catAx>
        <c:axId val="147974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47975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7975552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47974016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21095037538911"/>
          <c:y val="0"/>
          <c:w val="0.68714011516315165"/>
          <c:h val="0.91725352112674174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(n=411)</c:v>
                </c:pt>
              </c:strCache>
            </c:strRef>
          </c:tx>
          <c:spPr>
            <a:solidFill>
              <a:srgbClr val="FF6600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1566281723377581E-3"/>
                  <c:y val="3.24013186451742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1405420252701115E-2"/>
                  <c:y val="1.42704267397703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39134196690826151"/>
                  <c:y val="-1.70434382107540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Other/No preference</c:v>
                </c:pt>
                <c:pt idx="1">
                  <c:v>GCS TV </c:v>
                </c:pt>
                <c:pt idx="2">
                  <c:v>News 14</c:v>
                </c:pt>
                <c:pt idx="3">
                  <c:v>WXII Ch 12</c:v>
                </c:pt>
                <c:pt idx="4">
                  <c:v>WGHP Ch 8 (FOX)</c:v>
                </c:pt>
                <c:pt idx="5">
                  <c:v>WFMY Ch 2 (CBS)</c:v>
                </c:pt>
                <c:pt idx="6">
                  <c:v>TV not primary source for GCS news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0.05</c:v>
                </c:pt>
                <c:pt idx="5">
                  <c:v>9.0000000000000024E-2</c:v>
                </c:pt>
                <c:pt idx="6">
                  <c:v>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56377472"/>
        <c:axId val="156379008"/>
      </c:barChart>
      <c:catAx>
        <c:axId val="1563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6379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379008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6377472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57960996154552"/>
          <c:y val="2.1126830084901786E-2"/>
          <c:w val="0.68714011516315165"/>
          <c:h val="0.91725352112674174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2014 (n=408)</c:v>
                </c:pt>
              </c:strCache>
            </c:strRef>
          </c:tx>
          <c:spPr>
            <a:solidFill>
              <a:srgbClr val="03278B"/>
            </a:solidFill>
            <a:ln w="1121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4636029307097437E-3"/>
                  <c:y val="3.24013186451742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2434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9987181834830079E-3"/>
                  <c:y val="-8.94584316218533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Mode val="edge"/>
                  <c:yMode val="edge"/>
                  <c:x val="0.45681381957773531"/>
                  <c:y val="3.69718309859169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2434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Other/DK</c:v>
                </c:pt>
                <c:pt idx="1">
                  <c:v>GCS TV</c:v>
                </c:pt>
                <c:pt idx="2">
                  <c:v>News 14 </c:v>
                </c:pt>
                <c:pt idx="3">
                  <c:v>WXII Ch 12 (NBC)</c:v>
                </c:pt>
                <c:pt idx="4">
                  <c:v>WGHP Ch 8 (FOX)</c:v>
                </c:pt>
                <c:pt idx="5">
                  <c:v>WFMY Ch 2 (CBS)</c:v>
                </c:pt>
                <c:pt idx="6">
                  <c:v>TV not primary source for GCS news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2.0000000000000011E-2</c:v>
                </c:pt>
                <c:pt idx="1">
                  <c:v>1.0000000000000005E-2</c:v>
                </c:pt>
                <c:pt idx="2">
                  <c:v>3.0000000000000002E-2</c:v>
                </c:pt>
                <c:pt idx="3">
                  <c:v>3.0000000000000002E-2</c:v>
                </c:pt>
                <c:pt idx="4">
                  <c:v>0.14000000000000001</c:v>
                </c:pt>
                <c:pt idx="5">
                  <c:v>0.17</c:v>
                </c:pt>
                <c:pt idx="6">
                  <c:v>0.60000000000000064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56416256"/>
        <c:axId val="156430336"/>
      </c:barChart>
      <c:catAx>
        <c:axId val="156416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6430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6430336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spPr>
          <a:ln w="28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6416256"/>
        <c:crosses val="autoZero"/>
        <c:crossBetween val="between"/>
        <c:majorUnit val="1"/>
        <c:minorUnit val="1"/>
      </c:valAx>
      <c:spPr>
        <a:solidFill>
          <a:srgbClr val="FFFFFF"/>
        </a:solidFill>
        <a:ln w="224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972253052164672"/>
          <c:y val="6.3829787234042914E-3"/>
          <c:w val="0.72296621576149134"/>
          <c:h val="0.58898293963254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useful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Sheet1!$B$2:$B$2</c:f>
              <c:numCache>
                <c:formatCode>0%</c:formatCode>
                <c:ptCount val="1"/>
                <c:pt idx="0">
                  <c:v>0.35000000000000031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8,7=Somewhat useful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48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Sheet1!$B$3:$B$3</c:f>
              <c:numCache>
                <c:formatCode>0%</c:formatCode>
                <c:ptCount val="1"/>
                <c:pt idx="0">
                  <c:v>0.46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6,5=Midpoint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0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Sheet1!$B$4:$B$4</c:f>
              <c:numCache>
                <c:formatCode>0%</c:formatCode>
                <c:ptCount val="1"/>
                <c:pt idx="0">
                  <c:v>7.0000000000000021E-2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4-1=Not useful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4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Sheet1!$B$5:$B$5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5736704"/>
        <c:axId val="153100288"/>
      </c:barChart>
      <c:catAx>
        <c:axId val="155736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3100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3100288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5736704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7283826590641735"/>
          <c:y val="0.71256999125109366"/>
          <c:w val="0.58365530817268518"/>
          <c:h val="0.26389263842019711"/>
        </c:manualLayout>
      </c:layout>
      <c:overlay val="0"/>
      <c:spPr>
        <a:noFill/>
        <a:ln w="21802">
          <a:noFill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6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860615516747252E-2"/>
          <c:y val="6.3829787234042914E-3"/>
          <c:w val="0.8726156468654237"/>
          <c:h val="0.613514698162729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useful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2014 Parents </c:v>
                </c:pt>
              </c:strCache>
            </c:strRef>
          </c:cat>
          <c:val>
            <c:numRef>
              <c:f>Sheet1!$B$2:$B$2</c:f>
              <c:numCache>
                <c:formatCode>0%</c:formatCode>
                <c:ptCount val="1"/>
                <c:pt idx="0">
                  <c:v>0.61000000000000065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8,7=Somewhat useful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76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2014 Parents </c:v>
                </c:pt>
              </c:strCache>
            </c:strRef>
          </c:cat>
          <c:val>
            <c:numRef>
              <c:f>Sheet1!$B$3:$B$3</c:f>
              <c:numCache>
                <c:formatCode>0%</c:formatCode>
                <c:ptCount val="1"/>
                <c:pt idx="0">
                  <c:v>0.21000000000000021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6,5=Midpoint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2014 Parents </c:v>
                </c:pt>
              </c:strCache>
            </c:strRef>
          </c:cat>
          <c:val>
            <c:numRef>
              <c:f>Sheet1!$B$4:$B$4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4-1=Not useful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5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2014 Parents </c:v>
                </c:pt>
              </c:strCache>
            </c:strRef>
          </c:cat>
          <c:val>
            <c:numRef>
              <c:f>Sheet1!$B$5:$B$5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5544192"/>
        <c:axId val="155550080"/>
      </c:barChart>
      <c:catAx>
        <c:axId val="155544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55550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550080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5544192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5.6087437599711833E-2"/>
          <c:y val="0.73426445169963539"/>
          <c:w val="0.84018597789297733"/>
          <c:h val="0.23768293963254589"/>
        </c:manualLayout>
      </c:layout>
      <c:overlay val="0"/>
      <c:spPr>
        <a:noFill/>
        <a:ln w="21802">
          <a:noFill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6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628966833691357E-2"/>
          <c:y val="2.1534538296349319E-2"/>
          <c:w val="0.86727248866619033"/>
          <c:h val="0.59273025530899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10,9=Very useful</c:v>
                </c:pt>
              </c:strCache>
            </c:strRef>
          </c:tx>
          <c:spPr>
            <a:gradFill rotWithShape="0">
              <a:gsLst>
                <a:gs pos="0">
                  <a:srgbClr val="FF6600"/>
                </a:gs>
                <a:gs pos="50000">
                  <a:srgbClr val="FF6600">
                    <a:gamma/>
                    <a:tint val="80392"/>
                    <a:invGamma/>
                  </a:srgbClr>
                </a:gs>
                <a:gs pos="100000">
                  <a:srgbClr val="FF6600"/>
                </a:gs>
              </a:gsLst>
              <a:lin ang="5400000" scaled="1"/>
            </a:gradFill>
            <a:ln w="10901">
              <a:solidFill>
                <a:srgbClr val="FF66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Sheet1!$B$2:$B$2</c:f>
              <c:numCache>
                <c:formatCode>0%</c:formatCode>
                <c:ptCount val="1"/>
                <c:pt idx="0">
                  <c:v>0.41000000000000025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8,7=Somewhat useful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50000">
                  <a:srgbClr val="333399">
                    <a:gamma/>
                    <a:tint val="79216"/>
                    <a:invGamma/>
                  </a:srgbClr>
                </a:gs>
                <a:gs pos="100000">
                  <a:srgbClr val="333399"/>
                </a:gs>
              </a:gsLst>
              <a:lin ang="5400000" scaled="1"/>
            </a:gradFill>
            <a:ln w="10901">
              <a:solidFill>
                <a:schemeClr val="tx1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3840177580468337"/>
                  <c:y val="0.1148936170212766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Sheet1!$B$3:$B$3</c:f>
              <c:numCache>
                <c:formatCode>0%</c:formatCode>
                <c:ptCount val="1"/>
                <c:pt idx="0">
                  <c:v>0.37000000000000027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6,4=Midpoints</c:v>
                </c:pt>
              </c:strCache>
            </c:strRef>
          </c:tx>
          <c:spPr>
            <a:gradFill rotWithShape="0">
              <a:gsLst>
                <a:gs pos="0">
                  <a:srgbClr val="FFCC00"/>
                </a:gs>
                <a:gs pos="50000">
                  <a:srgbClr val="FFCC00">
                    <a:gamma/>
                    <a:tint val="79216"/>
                    <a:invGamma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10901">
              <a:solidFill>
                <a:srgbClr val="FFCC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0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0%" sourceLinked="0"/>
              <c:spPr>
                <a:noFill/>
                <a:ln w="21802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solidFill>
                <a:schemeClr val="bg1"/>
              </a:solidFill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Sheet1!$B$4:$B$4</c:f>
              <c:numCache>
                <c:formatCode>0%</c:formatCode>
                <c:ptCount val="1"/>
                <c:pt idx="0">
                  <c:v>0.17</c:v>
                </c:pt>
              </c:numCache>
            </c:numRef>
          </c:val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4-1=Not useful</c:v>
                </c:pt>
              </c:strCache>
            </c:strRef>
          </c:tx>
          <c:spPr>
            <a:gradFill rotWithShape="0">
              <a:gsLst>
                <a:gs pos="0">
                  <a:srgbClr val="008000"/>
                </a:gs>
                <a:gs pos="50000">
                  <a:srgbClr val="008000">
                    <a:gamma/>
                    <a:tint val="54118"/>
                    <a:invGamma/>
                  </a:srgbClr>
                </a:gs>
                <a:gs pos="100000">
                  <a:srgbClr val="008000"/>
                </a:gs>
              </a:gsLst>
              <a:lin ang="5400000" scaled="1"/>
            </a:gradFill>
            <a:ln w="10901">
              <a:solidFill>
                <a:srgbClr val="008000"/>
              </a:solidFill>
              <a:prstDash val="solid"/>
            </a:ln>
            <a:effectLst>
              <a:outerShdw sx="1000" sy="1000" algn="br">
                <a:srgbClr val="000000"/>
              </a:outerShdw>
            </a:effectLst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58268590455049962"/>
                  <c:y val="0.2127659574468134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59489456159822418"/>
                  <c:y val="0.117021276595744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Mode val="edge"/>
                  <c:yMode val="edge"/>
                  <c:x val="0.60044395116537264"/>
                  <c:y val="2.55319148936170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18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Sheet1!$B$1:$B$1</c:f>
              <c:numCache>
                <c:formatCode>General</c:formatCode>
                <c:ptCount val="1"/>
              </c:numCache>
            </c:numRef>
          </c:cat>
          <c:val>
            <c:numRef>
              <c:f>Sheet1!$B$5:$B$5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55675648"/>
        <c:axId val="155710208"/>
      </c:barChart>
      <c:catAx>
        <c:axId val="1556756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5710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710208"/>
        <c:scaling>
          <c:orientation val="minMax"/>
          <c:max val="1"/>
          <c:min val="0"/>
        </c:scaling>
        <c:delete val="0"/>
        <c:axPos val="b"/>
        <c:majorGridlines>
          <c:spPr>
            <a:ln w="2725">
              <a:solidFill>
                <a:schemeClr val="tx1"/>
              </a:solidFill>
              <a:prstDash val="solid"/>
            </a:ln>
          </c:spPr>
        </c:majorGridlines>
        <c:minorGridlines>
          <c:spPr>
            <a:ln w="2725">
              <a:solidFill>
                <a:schemeClr val="tx1"/>
              </a:solidFill>
              <a:prstDash val="solid"/>
            </a:ln>
          </c:spPr>
        </c:minorGridlines>
        <c:numFmt formatCode="0%" sourceLinked="0"/>
        <c:majorTickMark val="out"/>
        <c:minorTickMark val="none"/>
        <c:tickLblPos val="nextTo"/>
        <c:spPr>
          <a:ln w="27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/>
            </a:pPr>
            <a:endParaRPr lang="en-US"/>
          </a:p>
        </c:txPr>
        <c:crossAx val="155675648"/>
        <c:crosses val="autoZero"/>
        <c:crossBetween val="between"/>
        <c:majorUnit val="0.25"/>
        <c:minorUnit val="0.25"/>
      </c:valAx>
      <c:spPr>
        <a:solidFill>
          <a:srgbClr val="FFFFFF"/>
        </a:solidFill>
        <a:ln w="2725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3466117871629691"/>
          <c:y val="0.72467486876640463"/>
          <c:w val="0.69867215461703669"/>
          <c:h val="0.23769456807029571"/>
        </c:manualLayout>
      </c:layout>
      <c:overlay val="0"/>
      <c:spPr>
        <a:noFill/>
        <a:ln w="21802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0.54651</cdr:x>
      <cdr:y>0.42308</cdr:y>
    </cdr:from>
    <cdr:to>
      <cdr:x>0.61628</cdr:x>
      <cdr:y>0.90385</cdr:y>
    </cdr:to>
    <cdr:sp macro="" textlink="">
      <cdr:nvSpPr>
        <cdr:cNvPr id="2" name="Right Brace 1"/>
        <cdr:cNvSpPr/>
      </cdr:nvSpPr>
      <cdr:spPr bwMode="auto">
        <a:xfrm xmlns:a="http://schemas.openxmlformats.org/drawingml/2006/main">
          <a:off x="2387600" y="1676400"/>
          <a:ext cx="304819" cy="1905002"/>
        </a:xfrm>
        <a:prstGeom xmlns:a="http://schemas.openxmlformats.org/drawingml/2006/main" prst="rightBrace">
          <a:avLst>
            <a:gd name="adj1" fmla="val 8333"/>
            <a:gd name="adj2" fmla="val 50608"/>
          </a:avLst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1pPr>
          <a:lvl2pPr marL="4572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2pPr>
          <a:lvl3pPr marL="9144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3pPr>
          <a:lvl4pPr marL="13716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4pPr>
          <a:lvl5pPr marL="18288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endParaRPr>
        </a:p>
      </cdr:txBody>
    </cdr:sp>
  </cdr:relSizeAnchor>
  <cdr:relSizeAnchor xmlns:cdr="http://schemas.openxmlformats.org/drawingml/2006/chartDrawing">
    <cdr:from>
      <cdr:x>0.65116</cdr:x>
      <cdr:y>0.61538</cdr:y>
    </cdr:from>
    <cdr:to>
      <cdr:x>1</cdr:x>
      <cdr:y>0.7319</cdr:y>
    </cdr:to>
    <cdr:sp macro="" textlink="">
      <cdr:nvSpPr>
        <cdr:cNvPr id="4" name="TextBox 11"/>
        <cdr:cNvSpPr txBox="1"/>
      </cdr:nvSpPr>
      <cdr:spPr>
        <a:xfrm xmlns:a="http://schemas.openxmlformats.org/drawingml/2006/main">
          <a:off x="2844800" y="2438399"/>
          <a:ext cx="152400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1pPr>
          <a:lvl2pPr marL="4572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2pPr>
          <a:lvl3pPr marL="9144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3pPr>
          <a:lvl4pPr marL="13716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4pPr>
          <a:lvl5pPr marL="1828800" algn="ctr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l"/>
          <a:r>
            <a:rPr lang="en-US" sz="1200" dirty="0" smtClean="0"/>
            <a:t>No difference among these.</a:t>
          </a:r>
          <a:endParaRPr lang="en-US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100" y="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8E1CD11-A782-4EC5-9434-EA36657F531B}" type="datetimeFigureOut">
              <a:rPr lang="en-US"/>
              <a:pPr>
                <a:defRPr/>
              </a:pPr>
              <a:t>1/16/2015</a:t>
            </a:fld>
            <a:endParaRPr lang="en-US" dirty="0"/>
          </a:p>
        </p:txBody>
      </p:sp>
      <p:sp>
        <p:nvSpPr>
          <p:cNvPr id="212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2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7FA5E97-5CF5-49CB-9BB6-E2C870036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059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100" y="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7463" y="674688"/>
            <a:ext cx="4502150" cy="3376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349" y="4276120"/>
            <a:ext cx="5660378" cy="405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D7B12E50-6CCD-43DC-A46B-7EDF66A3FC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31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EBA51-943C-4259-AC2C-A847CB0B77BC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71670-76F2-4CCF-98B8-ABF93FD8D797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BCBD5-409A-451F-B752-75073AC2715E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BCBD5-409A-451F-B752-75073AC2715E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6970B8-9E48-4911-A069-BE48399DB36E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ED5C89-31DC-4E66-8B20-55F3AC072C9C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566E12-E3E5-4DE0-82AB-A2A45F324BD3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566E12-E3E5-4DE0-82AB-A2A45F324BD3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948A6-6F03-40A4-B857-FEFB0FB0E7FB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A27CD3-C8E3-4C6A-A527-BD7F7C36B1FA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948A6-6F03-40A4-B857-FEFB0FB0E7FB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095535-698F-4E84-BE9D-CD89861B5376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71670-76F2-4CCF-98B8-ABF93FD8D797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3168E9-6328-41E5-B23B-6D6FE588BBF8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C30F2-9DFB-46AF-9EE8-0A90D2EADA6C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 txBox="1">
            <a:spLocks noGrp="1" noChangeArrowheads="1"/>
          </p:cNvSpPr>
          <p:nvPr/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 anchor="b"/>
          <a:lstStyle/>
          <a:p>
            <a:pPr algn="r"/>
            <a:fld id="{B740BBFB-F244-4A9E-9387-A62C9AFE9E60}" type="slidenum">
              <a:rPr lang="en-US" sz="1200" b="0"/>
              <a:pPr algn="r"/>
              <a:t>4</a:t>
            </a:fld>
            <a:endParaRPr lang="en-US" sz="1200" b="0" dirty="0"/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BCBD5-409A-451F-B752-75073AC2715E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 txBox="1">
            <a:spLocks noGrp="1" noChangeArrowheads="1"/>
          </p:cNvSpPr>
          <p:nvPr/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 anchor="b"/>
          <a:lstStyle/>
          <a:p>
            <a:pPr algn="r"/>
            <a:fld id="{F0A8A1E8-8021-41AF-B2DB-8CEFBB2FB42F}" type="slidenum">
              <a:rPr lang="en-US" sz="1200" b="0"/>
              <a:pPr algn="r"/>
              <a:t>6</a:t>
            </a:fld>
            <a:endParaRPr lang="en-US" sz="1200" b="0" dirty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 txBox="1">
            <a:spLocks noGrp="1" noChangeArrowheads="1"/>
          </p:cNvSpPr>
          <p:nvPr/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 anchor="b"/>
          <a:lstStyle/>
          <a:p>
            <a:pPr algn="r"/>
            <a:fld id="{F0A8A1E8-8021-41AF-B2DB-8CEFBB2FB42F}" type="slidenum">
              <a:rPr lang="en-US" sz="1200" b="0"/>
              <a:pPr algn="r"/>
              <a:t>7</a:t>
            </a:fld>
            <a:endParaRPr lang="en-US" sz="1200" b="0" dirty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 txBox="1">
            <a:spLocks noGrp="1" noChangeArrowheads="1"/>
          </p:cNvSpPr>
          <p:nvPr/>
        </p:nvSpPr>
        <p:spPr bwMode="auto">
          <a:xfrm>
            <a:off x="4008100" y="8552240"/>
            <a:ext cx="3067374" cy="45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 anchor="b"/>
          <a:lstStyle/>
          <a:p>
            <a:pPr algn="r"/>
            <a:fld id="{262EAC27-4043-4EDA-95EF-D970F404FFD7}" type="slidenum">
              <a:rPr lang="en-US" sz="1200" b="0"/>
              <a:pPr algn="r"/>
              <a:t>8</a:t>
            </a:fld>
            <a:endParaRPr lang="en-US" sz="1200" b="0" dirty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71670-76F2-4CCF-98B8-ABF93FD8D797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guilford logo word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35052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guilford 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5052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228600" y="152400"/>
            <a:ext cx="762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Line 22"/>
          <p:cNvSpPr>
            <a:spLocks noChangeShapeType="1"/>
          </p:cNvSpPr>
          <p:nvPr userDrawn="1"/>
        </p:nvSpPr>
        <p:spPr bwMode="auto">
          <a:xfrm>
            <a:off x="3810000" y="914400"/>
            <a:ext cx="0" cy="685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48" name="Rectangle 28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4114800"/>
            <a:ext cx="6324600" cy="205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Prepared By</a:t>
            </a:r>
            <a:r>
              <a:rPr lang="en-US" dirty="0" smtClean="0"/>
              <a:t>:</a:t>
            </a:r>
          </a:p>
          <a:p>
            <a:r>
              <a:rPr lang="en-US" dirty="0" smtClean="0"/>
              <a:t>Research Strategies, Inc.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62484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447800"/>
            <a:ext cx="8686800" cy="4876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62484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2672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2672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2400"/>
            <a:ext cx="4267200" cy="236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62484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447800"/>
            <a:ext cx="8686800" cy="4876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0" descr="guilford logo words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838200"/>
            <a:ext cx="243840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9" descr="guilford logo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304800"/>
            <a:ext cx="2438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7000" y="274638"/>
            <a:ext cx="62484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478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2895600" y="1219200"/>
            <a:ext cx="6096000" cy="0"/>
          </a:xfrm>
          <a:prstGeom prst="line">
            <a:avLst/>
          </a:prstGeom>
          <a:noFill/>
          <a:ln w="28575">
            <a:solidFill>
              <a:srgbClr val="0556B7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7" name="Line 13"/>
          <p:cNvSpPr>
            <a:spLocks noChangeShapeType="1"/>
          </p:cNvSpPr>
          <p:nvPr userDrawn="1"/>
        </p:nvSpPr>
        <p:spPr bwMode="auto">
          <a:xfrm>
            <a:off x="2895600" y="1295400"/>
            <a:ext cx="6096000" cy="0"/>
          </a:xfrm>
          <a:prstGeom prst="line">
            <a:avLst/>
          </a:prstGeom>
          <a:noFill/>
          <a:ln w="28575">
            <a:solidFill>
              <a:srgbClr val="0556B7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152400" y="228600"/>
            <a:ext cx="76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4343400" y="6553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F7EC0155-FB1F-417E-96B8-C49E7B4AA0E8}" type="slidenum">
              <a:rPr lang="en-US" sz="1400" b="0"/>
              <a:pPr>
                <a:spcBef>
                  <a:spcPct val="50000"/>
                </a:spcBef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6934200" y="6553200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Research Strategies, Inc.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49" r:id="rId3"/>
    <p:sldLayoutId id="2147483746" r:id="rId4"/>
    <p:sldLayoutId id="2147483741" r:id="rId5"/>
    <p:sldLayoutId id="2147483740" r:id="rId6"/>
    <p:sldLayoutId id="2147483739" r:id="rId7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05000"/>
            <a:ext cx="8458200" cy="1546225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Guilford County Schools </a:t>
            </a:r>
            <a:br>
              <a:rPr lang="en-US" sz="3200" b="1" dirty="0" smtClean="0"/>
            </a:br>
            <a:r>
              <a:rPr lang="en-US" sz="3200" b="1" dirty="0" smtClean="0"/>
              <a:t>Parent and Community Surveys</a:t>
            </a:r>
            <a:br>
              <a:rPr lang="en-US" sz="3200" b="1" dirty="0" smtClean="0"/>
            </a:br>
            <a:r>
              <a:rPr lang="en-US" sz="3200" b="1" dirty="0" smtClean="0"/>
              <a:t>Presentation</a:t>
            </a:r>
            <a:br>
              <a:rPr lang="en-US" sz="3200" b="1" dirty="0" smtClean="0"/>
            </a:br>
            <a:r>
              <a:rPr lang="en-US" sz="3200" b="1" dirty="0" smtClean="0"/>
              <a:t>January 24, 2015</a:t>
            </a: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962400"/>
            <a:ext cx="6324600" cy="2209800"/>
          </a:xfrm>
          <a:noFill/>
        </p:spPr>
        <p:txBody>
          <a:bodyPr/>
          <a:lstStyle/>
          <a:p>
            <a:pPr eaLnBrk="1" hangingPunct="1"/>
            <a:r>
              <a:rPr lang="en-US" sz="1200" b="1" dirty="0" smtClean="0"/>
              <a:t>Prepared By</a:t>
            </a:r>
          </a:p>
          <a:p>
            <a:pPr eaLnBrk="1" hangingPunct="1"/>
            <a:r>
              <a:rPr lang="en-US" sz="1200" dirty="0" smtClean="0"/>
              <a:t>Nancy Burnap, </a:t>
            </a:r>
            <a:r>
              <a:rPr lang="en-US" sz="1200" dirty="0" err="1" smtClean="0"/>
              <a:t>Ph.D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Research Strategies, Inc. 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b="1" dirty="0" smtClean="0"/>
              <a:t>Presented By</a:t>
            </a:r>
          </a:p>
          <a:p>
            <a:pPr eaLnBrk="1" hangingPunct="1"/>
            <a:r>
              <a:rPr lang="en-US" sz="1200" dirty="0" smtClean="0"/>
              <a:t>Nora Carr</a:t>
            </a:r>
          </a:p>
          <a:p>
            <a:pPr eaLnBrk="1" hangingPunct="1"/>
            <a:r>
              <a:rPr lang="en-US" sz="1200" dirty="0" smtClean="0"/>
              <a:t>Chief of Staff</a:t>
            </a:r>
            <a:br>
              <a:rPr lang="en-US" sz="1200" dirty="0" smtClean="0"/>
            </a:br>
            <a:r>
              <a:rPr lang="en-US" sz="1200" dirty="0" smtClean="0"/>
              <a:t>Guilford County Schools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6" name="Picture 4" descr="C:\My Documents\Research Strategies Masters\CorelFiles\graph.cd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5562600"/>
            <a:ext cx="1008063" cy="9572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239000" y="65532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>Research Strategies, Inc</a:t>
            </a: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52400"/>
            <a:ext cx="6477000" cy="11430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Level of Agreement with Statements </a:t>
            </a:r>
            <a:r>
              <a:rPr lang="en-US" sz="1200" b="1" dirty="0" smtClean="0">
                <a:solidFill>
                  <a:schemeClr val="tx1"/>
                </a:solidFill>
              </a:rPr>
              <a:t>(Q61-Q62) </a:t>
            </a:r>
            <a:r>
              <a:rPr lang="en-US" sz="1200" dirty="0" smtClean="0">
                <a:solidFill>
                  <a:schemeClr val="tx1"/>
                </a:solidFill>
              </a:rPr>
              <a:t/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Parent Perceptions </a:t>
            </a:r>
            <a:r>
              <a:rPr lang="en-US" sz="1600" b="1" dirty="0" smtClean="0">
                <a:solidFill>
                  <a:schemeClr val="tx1"/>
                </a:solidFill>
              </a:rPr>
              <a:t/>
            </a:r>
            <a:br>
              <a:rPr lang="en-US" sz="1600" b="1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Average Ratings on 10-Point Scale</a:t>
            </a:r>
            <a:r>
              <a:rPr lang="en-US" sz="1800" b="1" dirty="0" smtClean="0">
                <a:solidFill>
                  <a:schemeClr val="tx1"/>
                </a:solidFill>
              </a:rPr>
              <a:t/>
            </a:r>
            <a:br>
              <a:rPr lang="en-US" sz="1800" b="1" dirty="0" smtClean="0">
                <a:solidFill>
                  <a:schemeClr val="tx1"/>
                </a:solidFill>
              </a:rPr>
            </a:b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-228600" y="1270084"/>
            <a:ext cx="3200400" cy="253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050" b="0" dirty="0"/>
              <a:t>	Don’t know responses dropped from </a:t>
            </a:r>
            <a:r>
              <a:rPr lang="en-US" sz="1050" b="0" dirty="0" smtClean="0"/>
              <a:t>base.</a:t>
            </a:r>
            <a:endParaRPr lang="en-US" sz="1050" b="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0" y="1981200"/>
          <a:ext cx="6324601" cy="1354756"/>
        </p:xfrm>
        <a:graphic>
          <a:graphicData uri="http://schemas.openxmlformats.org/drawingml/2006/table">
            <a:tbl>
              <a:tblPr/>
              <a:tblGrid>
                <a:gridCol w="4782014"/>
                <a:gridCol w="771294"/>
                <a:gridCol w="771293"/>
              </a:tblGrid>
              <a:tr h="4572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Scale:  1=Disagree strongly to 10=Agree Strongly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 Rating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 or 10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Average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0188">
                <a:tc>
                  <a:txBody>
                    <a:bodyPr/>
                    <a:lstStyle/>
                    <a:p>
                      <a:pPr marL="55563" marR="36830" indent="158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plan to re-enroll my child in a GCS school next year.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85%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9.1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8476">
                <a:tc>
                  <a:txBody>
                    <a:bodyPr/>
                    <a:lstStyle/>
                    <a:p>
                      <a:pPr marL="53975" marR="36830" indent="317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would recommend my child’s GCS school to others.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74%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8.8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04800" y="1905000"/>
          <a:ext cx="4368800" cy="406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90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Parents (n=411)</a:t>
            </a:r>
            <a:endParaRPr lang="en-US" sz="14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572000" y="1905000"/>
          <a:ext cx="4368800" cy="3962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181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Community, (n=408)</a:t>
            </a:r>
            <a:endParaRPr lang="en-US" sz="1400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09800" y="0"/>
            <a:ext cx="67056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Top Sources for Learning About GCS </a:t>
            </a:r>
          </a:p>
          <a:p>
            <a:pPr algn="r"/>
            <a:r>
              <a:rPr lang="en-US" sz="2000" dirty="0"/>
              <a:t>System-Wide </a:t>
            </a:r>
            <a:r>
              <a:rPr lang="en-US" sz="2000" dirty="0" smtClean="0"/>
              <a:t>Issues </a:t>
            </a:r>
            <a:r>
              <a:rPr lang="en-US" sz="1200" dirty="0" smtClean="0"/>
              <a:t>(Q10)</a:t>
            </a:r>
          </a:p>
          <a:p>
            <a:pPr algn="r"/>
            <a:r>
              <a:rPr lang="en-US" dirty="0" smtClean="0"/>
              <a:t>Parent &amp; Community Perceptions</a:t>
            </a:r>
            <a:endParaRPr lang="en-US" dirty="0"/>
          </a:p>
          <a:p>
            <a:pPr algn="r"/>
            <a:r>
              <a:rPr lang="en-US" sz="1600" b="0" dirty="0"/>
              <a:t>(</a:t>
            </a:r>
            <a:r>
              <a:rPr lang="en-US" sz="1600" b="0" dirty="0" smtClean="0"/>
              <a:t>Open-ended, </a:t>
            </a:r>
            <a:r>
              <a:rPr lang="en-US" sz="1600" b="0" dirty="0"/>
              <a:t>comment question. Multiple answers allowed.)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0" y="6019800"/>
            <a:ext cx="62484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1200" dirty="0" smtClean="0"/>
              <a:t>Among parents, the top four sources of communication are controlled by GCS.</a:t>
            </a:r>
          </a:p>
          <a:p>
            <a:pPr marL="231775" indent="-231775" algn="l">
              <a:buFont typeface="Arial" pitchFamily="34" charset="0"/>
              <a:buChar char="•"/>
            </a:pPr>
            <a:r>
              <a:rPr lang="en-US" sz="1200" dirty="0" smtClean="0"/>
              <a:t>Among community residents, the top two sources are mass media.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2362200" y="228600"/>
            <a:ext cx="67056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Television Station Watched </a:t>
            </a:r>
            <a:r>
              <a:rPr lang="en-US" sz="2000" dirty="0" smtClean="0"/>
              <a:t>Most For News </a:t>
            </a:r>
            <a:endParaRPr lang="en-US" sz="2000" dirty="0"/>
          </a:p>
          <a:p>
            <a:pPr algn="r"/>
            <a:r>
              <a:rPr lang="en-US" sz="2000" dirty="0" smtClean="0"/>
              <a:t>About Guilford County Public </a:t>
            </a:r>
            <a:r>
              <a:rPr lang="en-US" sz="2000" dirty="0"/>
              <a:t>Schools </a:t>
            </a:r>
            <a:r>
              <a:rPr lang="en-US" sz="1200" dirty="0"/>
              <a:t>(Q11</a:t>
            </a:r>
            <a:r>
              <a:rPr lang="en-US" sz="1200" dirty="0" smtClean="0"/>
              <a:t>)</a:t>
            </a:r>
          </a:p>
          <a:p>
            <a:pPr algn="r"/>
            <a:r>
              <a:rPr lang="en-US" dirty="0" smtClean="0"/>
              <a:t>Parent &amp; Community Perceptions</a:t>
            </a:r>
            <a:endParaRPr lang="en-US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28600" y="1981200"/>
          <a:ext cx="4368800" cy="406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90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Parents (n=411)</a:t>
            </a:r>
            <a:endParaRPr lang="en-US" sz="14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775200" y="1981200"/>
          <a:ext cx="4368800" cy="3962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181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Community (n=408)</a:t>
            </a:r>
            <a:endParaRPr lang="en-US" sz="1400" dirty="0"/>
          </a:p>
        </p:txBody>
      </p:sp>
      <p:sp>
        <p:nvSpPr>
          <p:cNvPr id="9" name="Right Brace 8"/>
          <p:cNvSpPr/>
          <p:nvPr/>
        </p:nvSpPr>
        <p:spPr bwMode="auto">
          <a:xfrm>
            <a:off x="2743200" y="3276600"/>
            <a:ext cx="381000" cy="2438400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4267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 smtClean="0"/>
              <a:t>No difference among these.</a:t>
            </a:r>
            <a:endParaRPr lang="en-US" sz="1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6629400" cy="9906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GCS TV </a:t>
            </a:r>
            <a:r>
              <a:rPr lang="en-US" sz="1200" b="1" dirty="0" smtClean="0">
                <a:solidFill>
                  <a:schemeClr val="tx1"/>
                </a:solidFill>
              </a:rPr>
              <a:t>(Q12-17)</a:t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Perceptions 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419600" y="2362200"/>
          <a:ext cx="44196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029200" y="5791200"/>
            <a:ext cx="411480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763" indent="6350">
              <a:spcBef>
                <a:spcPct val="30000"/>
              </a:spcBef>
            </a:pPr>
            <a:r>
              <a:rPr lang="en-US" sz="1400" dirty="0" smtClean="0"/>
              <a:t>Average usefulness rating = 7.6  </a:t>
            </a:r>
            <a:endParaRPr lang="en-US" sz="1200" dirty="0"/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-228600" y="1325563"/>
            <a:ext cx="3200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200" b="0" dirty="0"/>
              <a:t>	</a:t>
            </a:r>
            <a:endParaRPr lang="en-US" sz="1000" b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410200" y="1447800"/>
            <a:ext cx="32004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/>
              <a:t>Parent Ratings of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en-US" sz="1600" dirty="0" smtClean="0"/>
              <a:t>Usefulness of  GCS TV</a:t>
            </a:r>
            <a:endParaRPr lang="en-US" sz="1100" dirty="0" smtClean="0"/>
          </a:p>
          <a:p>
            <a:pPr>
              <a:spcBef>
                <a:spcPts val="0"/>
              </a:spcBef>
            </a:pPr>
            <a:r>
              <a:rPr lang="en-US" sz="1100" dirty="0" smtClean="0"/>
              <a:t>(Parents who use GCS TV, n= 97)</a:t>
            </a:r>
          </a:p>
          <a:p>
            <a:pPr>
              <a:spcBef>
                <a:spcPts val="0"/>
              </a:spcBef>
            </a:pPr>
            <a:r>
              <a:rPr lang="en-US" sz="1100" b="0" dirty="0" smtClean="0"/>
              <a:t>Don’t know responses dropped from base.</a:t>
            </a:r>
            <a:endParaRPr lang="en-US" sz="1100" dirty="0" smtClean="0"/>
          </a:p>
          <a:p>
            <a:pPr>
              <a:spcBef>
                <a:spcPts val="0"/>
              </a:spcBef>
            </a:pP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447800"/>
            <a:ext cx="495300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61% of parents subscribe to Time Warner Cable TV or AT&amp;T U-verse.</a:t>
            </a:r>
          </a:p>
          <a:p>
            <a:pPr marL="225425" indent="-225425" algn="l">
              <a:spcAft>
                <a:spcPts val="1200"/>
              </a:spcAft>
            </a:pPr>
            <a:r>
              <a:rPr lang="en-US" sz="1400" dirty="0" smtClean="0"/>
              <a:t>Among parents who subscribe: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67% are aware of GCS TV. 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39% watch GCS TV.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Usage declined (62% to 39%).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Usage is higher among African American parents (47%), than white parents (30%).  </a:t>
            </a:r>
            <a:r>
              <a:rPr lang="en-US" sz="1100" dirty="0" smtClean="0"/>
              <a:t>(Sample size for Latinos is too small for analysis.)</a:t>
            </a:r>
          </a:p>
          <a:p>
            <a:pPr marL="225425" indent="-225425" algn="l">
              <a:spcAft>
                <a:spcPts val="1200"/>
              </a:spcAft>
            </a:pPr>
            <a:r>
              <a:rPr lang="en-US" sz="1400" dirty="0" smtClean="0"/>
              <a:t>Among parents who use GCS TV: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81% give a usefulness rating of 7 or higher.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Usefulness improved (average ratings of 6.1 to 7.6).</a:t>
            </a:r>
          </a:p>
          <a:p>
            <a:pPr marL="231775" indent="-23177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Usefulness ratings are higher among African American parents, than white parents (74% vs. 60% give ratings of 7 to 10). </a:t>
            </a:r>
          </a:p>
          <a:p>
            <a:pPr marL="231775" indent="-23177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Awareness of GCS TV online increased (24% to 37%).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981200" y="465892"/>
            <a:ext cx="70104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App for GCS News &amp; Information </a:t>
            </a:r>
            <a:r>
              <a:rPr lang="en-US" sz="1200" dirty="0" smtClean="0"/>
              <a:t>(Q19-20)</a:t>
            </a:r>
          </a:p>
          <a:p>
            <a:pPr algn="r"/>
            <a:r>
              <a:rPr lang="en-US" dirty="0" smtClean="0"/>
              <a:t>Parent Perceptions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648200" y="2667000"/>
          <a:ext cx="3886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724400" y="1447800"/>
            <a:ext cx="3733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/>
              <a:t>Parent ratings of usefulness of app for general news &amp; information about GCS </a:t>
            </a:r>
            <a:r>
              <a:rPr lang="en-US" sz="1100" dirty="0" smtClean="0"/>
              <a:t>(Q19)</a:t>
            </a:r>
          </a:p>
          <a:p>
            <a:pPr>
              <a:spcBef>
                <a:spcPts val="0"/>
              </a:spcBef>
            </a:pPr>
            <a:r>
              <a:rPr lang="en-US" sz="1100" dirty="0" smtClean="0"/>
              <a:t>(Smartphone or Tablet Users, n=327)</a:t>
            </a:r>
          </a:p>
          <a:p>
            <a:pPr>
              <a:spcBef>
                <a:spcPts val="0"/>
              </a:spcBef>
            </a:pPr>
            <a:r>
              <a:rPr lang="en-US" sz="1100" b="0" dirty="0" smtClean="0"/>
              <a:t>Don’t know responses dropped from base.</a:t>
            </a: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57912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dirty="0" smtClean="0"/>
              <a:t>Average usefulness rating = 8.2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718131"/>
            <a:ext cx="426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92% of parents have access to the Internet.  </a:t>
            </a:r>
          </a:p>
          <a:p>
            <a:pPr marL="463550" lvl="1" indent="-225425" algn="l">
              <a:spcAft>
                <a:spcPts val="1200"/>
              </a:spcAft>
              <a:buFont typeface="Calibri" pitchFamily="34" charset="0"/>
              <a:buChar char="‒"/>
            </a:pPr>
            <a:r>
              <a:rPr lang="en-US" sz="1400" dirty="0" smtClean="0"/>
              <a:t>Access is higher among white parents (97%) and African American parents (92%), than Latino parents (78%).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82% of parents access the Internet using a </a:t>
            </a:r>
            <a:r>
              <a:rPr lang="en-US" sz="1400" dirty="0" err="1" smtClean="0"/>
              <a:t>smartphone</a:t>
            </a:r>
            <a:r>
              <a:rPr lang="en-US" sz="1400" dirty="0" smtClean="0"/>
              <a:t> or tablet computer. </a:t>
            </a:r>
          </a:p>
          <a:p>
            <a:pPr marL="468313" indent="-225425" algn="l">
              <a:spcAft>
                <a:spcPts val="1200"/>
              </a:spcAft>
              <a:buFont typeface="Calibri" pitchFamily="34" charset="0"/>
              <a:buChar char="‒"/>
            </a:pPr>
            <a:r>
              <a:rPr lang="en-US" sz="1400" dirty="0" smtClean="0"/>
              <a:t>Access is higher among white parents (87%) and African American parents (80%), than Latino parents (71%).</a:t>
            </a:r>
          </a:p>
          <a:p>
            <a:pPr marL="225425" indent="-225425" algn="l">
              <a:spcAft>
                <a:spcPts val="1200"/>
              </a:spcAft>
            </a:pPr>
            <a:r>
              <a:rPr lang="en-US" sz="1400" dirty="0" smtClean="0"/>
              <a:t>Among parents with a </a:t>
            </a:r>
            <a:r>
              <a:rPr lang="en-US" sz="1400" dirty="0" err="1" smtClean="0"/>
              <a:t>smartphone</a:t>
            </a:r>
            <a:r>
              <a:rPr lang="en-US" sz="1400" dirty="0" smtClean="0"/>
              <a:t> or tablet: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82% give a usefulness rating of 7 or higher. </a:t>
            </a:r>
          </a:p>
          <a:p>
            <a:pPr marL="468313" indent="-225425" algn="l">
              <a:spcAft>
                <a:spcPts val="1200"/>
              </a:spcAft>
              <a:buFont typeface="Calibri" pitchFamily="34" charset="0"/>
              <a:buChar char="‒"/>
            </a:pPr>
            <a:r>
              <a:rPr lang="en-US" sz="1400" dirty="0" smtClean="0"/>
              <a:t>Regardless of race/ethnicity, at least 74% believe the app would be useful.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Use of social media to get news and information about GCS increased (23% to 41%).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81000"/>
            <a:ext cx="6172200" cy="8382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District Website</a:t>
            </a:r>
            <a:r>
              <a:rPr lang="en-US" sz="1400" b="1" dirty="0" smtClean="0">
                <a:solidFill>
                  <a:schemeClr val="tx1"/>
                </a:solidFill>
              </a:rPr>
              <a:t/>
            </a:r>
            <a:br>
              <a:rPr lang="en-US" sz="1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Parent Perceptions </a:t>
            </a:r>
            <a:r>
              <a:rPr lang="en-US" sz="1200" b="1" dirty="0" smtClean="0">
                <a:solidFill>
                  <a:schemeClr val="tx1"/>
                </a:solidFill>
              </a:rPr>
              <a:t>(Q24-26)</a:t>
            </a:r>
            <a:r>
              <a:rPr lang="en-US" sz="1600" dirty="0" smtClean="0">
                <a:solidFill>
                  <a:schemeClr val="tx1"/>
                </a:solidFill>
              </a:rPr>
              <a:t/>
            </a:r>
            <a:br>
              <a:rPr lang="en-US" sz="1600" dirty="0" smtClean="0">
                <a:solidFill>
                  <a:schemeClr val="tx1"/>
                </a:solidFill>
              </a:rPr>
            </a:br>
            <a:endParaRPr lang="en-US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648200" y="2514600"/>
          <a:ext cx="4191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800600" y="59436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usefulness rating = 7.8</a:t>
            </a:r>
            <a:endParaRPr 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876800" y="1447800"/>
            <a:ext cx="3733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/>
              <a:t>Parent Ratings of Usefulness of 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en-US" sz="1600" dirty="0" smtClean="0"/>
              <a:t>District Website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 </a:t>
            </a:r>
            <a:r>
              <a:rPr lang="en-US" sz="1100" dirty="0" smtClean="0"/>
              <a:t>(Parents who have been to Website, n=235)</a:t>
            </a:r>
          </a:p>
          <a:p>
            <a:pPr>
              <a:spcBef>
                <a:spcPts val="0"/>
              </a:spcBef>
            </a:pPr>
            <a:r>
              <a:rPr lang="en-US" sz="1100" b="0" dirty="0" smtClean="0"/>
              <a:t>Don’t know responses dropped from base.</a:t>
            </a:r>
          </a:p>
          <a:p>
            <a:pPr>
              <a:spcBef>
                <a:spcPts val="0"/>
              </a:spcBef>
            </a:pP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752600"/>
            <a:ext cx="44196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77% of parents with Internet access are aware of the District Website.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63% of parents use the District Website.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Usage decreased (74% to 63%).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Usage is higher among white parents (88%) and African American parents (70%), than Latino parents (56%).</a:t>
            </a:r>
          </a:p>
          <a:p>
            <a:pPr marL="225425" indent="-225425" algn="l">
              <a:spcAft>
                <a:spcPts val="1200"/>
              </a:spcAft>
            </a:pPr>
            <a:r>
              <a:rPr lang="en-US" sz="1400" dirty="0" smtClean="0"/>
              <a:t>Among parents who use the District Website: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78% give a usefulness rating of 7 or higher. 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Regardless of race/ethnicity, at least 70% give a rating of 7 or higher.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endParaRPr lang="en-US" sz="1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04800"/>
            <a:ext cx="6172200" cy="8382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Individual School Websites </a:t>
            </a:r>
            <a:r>
              <a:rPr lang="en-US" sz="1200" b="1" dirty="0" smtClean="0">
                <a:solidFill>
                  <a:schemeClr val="tx1"/>
                </a:solidFill>
              </a:rPr>
              <a:t>(Q27-29)</a:t>
            </a:r>
            <a:r>
              <a:rPr lang="en-US" sz="1400" b="1" dirty="0" smtClean="0">
                <a:solidFill>
                  <a:schemeClr val="tx1"/>
                </a:solidFill>
              </a:rPr>
              <a:t/>
            </a:r>
            <a:br>
              <a:rPr lang="en-US" sz="1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Parent Perceptions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648200" y="2514600"/>
          <a:ext cx="4191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5943600"/>
            <a:ext cx="388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usefulness rating = 8.0</a:t>
            </a:r>
            <a:endParaRPr lang="en-US" sz="14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876800" y="1447800"/>
            <a:ext cx="37338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dirty="0" smtClean="0"/>
              <a:t>Parent Ratings of Usefulness of </a:t>
            </a: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en-US" sz="1600" dirty="0" smtClean="0"/>
              <a:t>Individual School Websites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 </a:t>
            </a:r>
            <a:r>
              <a:rPr lang="en-US" sz="1100" dirty="0" smtClean="0"/>
              <a:t>(Parents who have been to Website, n=291)</a:t>
            </a:r>
          </a:p>
          <a:p>
            <a:pPr>
              <a:spcBef>
                <a:spcPts val="0"/>
              </a:spcBef>
            </a:pPr>
            <a:r>
              <a:rPr lang="en-US" sz="1100" b="0" dirty="0" smtClean="0"/>
              <a:t>Don’t know responses dropped from base.</a:t>
            </a:r>
          </a:p>
          <a:p>
            <a:pPr>
              <a:spcBef>
                <a:spcPts val="0"/>
              </a:spcBef>
            </a:pPr>
            <a:endParaRPr lang="en-US" sz="1100" dirty="0" smtClean="0"/>
          </a:p>
          <a:p>
            <a:pPr>
              <a:spcBef>
                <a:spcPts val="0"/>
              </a:spcBef>
            </a:pP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24000"/>
            <a:ext cx="43434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</a:pPr>
            <a:r>
              <a:rPr lang="en-US" sz="1400" dirty="0" smtClean="0"/>
              <a:t>Among parents with Internet access: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87% are aware of individual school websites.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77% use an individual school website.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Usage decreased (83% to 77%), but remains high.</a:t>
            </a:r>
          </a:p>
          <a:p>
            <a:pPr marL="468313" indent="-225425" algn="l">
              <a:spcAft>
                <a:spcPts val="1200"/>
              </a:spcAft>
              <a:buFont typeface="Calibri" pitchFamily="34" charset="0"/>
              <a:buChar char="‒"/>
            </a:pPr>
            <a:r>
              <a:rPr lang="en-US" sz="1400" dirty="0" smtClean="0"/>
              <a:t>Usage is higher among white parents (88%) and African American parents (70%), than Latino parents (56%).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82% of parents who use an individual school website, give a usefulness rating of 7 or higher.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76200"/>
            <a:ext cx="6629400" cy="1143000"/>
          </a:xfrm>
        </p:spPr>
        <p:txBody>
          <a:bodyPr/>
          <a:lstStyle/>
          <a:p>
            <a:pPr algn="r" eaLnBrk="1" hangingPunct="1"/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District Office Communication </a:t>
            </a:r>
            <a:r>
              <a:rPr lang="en-US" sz="1200" b="1" dirty="0" smtClean="0">
                <a:solidFill>
                  <a:schemeClr val="tx1"/>
                </a:solidFill>
              </a:rPr>
              <a:t>(Q30-32)</a:t>
            </a:r>
            <a:r>
              <a:rPr lang="en-US" sz="1800" b="1" dirty="0" smtClean="0">
                <a:solidFill>
                  <a:schemeClr val="tx1"/>
                </a:solidFill>
              </a:rPr>
              <a:t/>
            </a:r>
            <a:br>
              <a:rPr lang="en-US" sz="18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Perceptions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81000" y="1828800"/>
          <a:ext cx="617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-228600" y="1325563"/>
            <a:ext cx="3200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200" b="0" dirty="0"/>
              <a:t>	</a:t>
            </a:r>
            <a:r>
              <a:rPr lang="en-US" sz="1000" b="0" dirty="0"/>
              <a:t>Don’t know responses dropped from base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3273623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7.8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2206823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8.0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105400"/>
            <a:ext cx="84582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Among parents:</a:t>
            </a:r>
          </a:p>
          <a:p>
            <a:pPr marL="231775" indent="-231775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80% rate the District Office a 7 or higher on keeping them informed about system-wide issues.</a:t>
            </a:r>
          </a:p>
          <a:p>
            <a:pPr marL="231775" indent="-231775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24% have contacted the District Office with requests for information.</a:t>
            </a:r>
          </a:p>
          <a:p>
            <a:pPr marL="231775" indent="-231775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81% who contacted the District Office rate the responsiveness a 7 or higher.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0"/>
            <a:ext cx="6629400" cy="1219200"/>
          </a:xfrm>
        </p:spPr>
        <p:txBody>
          <a:bodyPr/>
          <a:lstStyle/>
          <a:p>
            <a:pPr algn="r" eaLnBrk="1" hangingPunct="1"/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Regional Office Communication </a:t>
            </a:r>
            <a:r>
              <a:rPr lang="en-US" sz="1200" b="1" dirty="0" smtClean="0">
                <a:solidFill>
                  <a:schemeClr val="tx1"/>
                </a:solidFill>
              </a:rPr>
              <a:t>(Q33-34)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Perceptions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685800" y="1828800"/>
          <a:ext cx="5715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-228600" y="1325563"/>
            <a:ext cx="3200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200" b="0" dirty="0"/>
              <a:t>	</a:t>
            </a:r>
            <a:r>
              <a:rPr lang="en-US" sz="1000" b="0" dirty="0"/>
              <a:t>Don’t know responses dropped from 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0" y="2667000"/>
            <a:ext cx="259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8.4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257800"/>
            <a:ext cx="7848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>
              <a:spcBef>
                <a:spcPts val="600"/>
              </a:spcBef>
              <a:spcAft>
                <a:spcPts val="600"/>
              </a:spcAft>
            </a:pPr>
            <a:r>
              <a:rPr lang="en-US" sz="1400" dirty="0" smtClean="0"/>
              <a:t>Among parents:</a:t>
            </a:r>
          </a:p>
          <a:p>
            <a:pPr marL="231775" indent="-231775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22% have contacted a regional office with requests for information.</a:t>
            </a:r>
          </a:p>
          <a:p>
            <a:pPr marL="231775" indent="-231775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91% who contacted a regional office rate the responsiveness a 7 or higher.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76200"/>
            <a:ext cx="6629400" cy="1143000"/>
          </a:xfrm>
        </p:spPr>
        <p:txBody>
          <a:bodyPr/>
          <a:lstStyle/>
          <a:p>
            <a:pPr algn="r" eaLnBrk="1" hangingPunct="1"/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Individual School Communication </a:t>
            </a:r>
            <a:r>
              <a:rPr lang="en-US" sz="1200" b="1" dirty="0" smtClean="0">
                <a:solidFill>
                  <a:schemeClr val="tx1"/>
                </a:solidFill>
              </a:rPr>
              <a:t>(Q35-37)</a:t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Perceptions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57200" y="1676400"/>
          <a:ext cx="6172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-228600" y="1325563"/>
            <a:ext cx="3200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200" b="0" dirty="0"/>
              <a:t>	</a:t>
            </a:r>
            <a:r>
              <a:rPr lang="en-US" sz="1000" b="0" dirty="0"/>
              <a:t>Don’t know responses dropped from base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3273623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8.2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2206823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8.6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5105400"/>
            <a:ext cx="723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>
              <a:spcBef>
                <a:spcPts val="600"/>
              </a:spcBef>
            </a:pPr>
            <a:r>
              <a:rPr lang="en-US" sz="1400" dirty="0" smtClean="0"/>
              <a:t>Among parents:</a:t>
            </a:r>
          </a:p>
          <a:p>
            <a:pPr marL="231775" indent="-231775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 smtClean="0"/>
              <a:t>66% have contacted their child’s individual school with requests for information.</a:t>
            </a:r>
          </a:p>
          <a:p>
            <a:pPr marL="231775" indent="-231775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 smtClean="0"/>
              <a:t>The percentage who contacted schools has declined (79% to 66%).</a:t>
            </a:r>
          </a:p>
          <a:p>
            <a:pPr marL="231775" indent="-231775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 smtClean="0"/>
              <a:t>89% rate schools a 7 or higher on keeping them informed.</a:t>
            </a:r>
          </a:p>
          <a:p>
            <a:pPr marL="231775" indent="-231775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 smtClean="0"/>
              <a:t>86% who contacted schools rate the responsiveness a 7 or higher.</a:t>
            </a:r>
            <a:endParaRPr lang="en-US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2971800" y="6858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Research Objectives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82296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900" b="0" dirty="0"/>
          </a:p>
          <a:p>
            <a:pPr algn="l" eaLnBrk="0" hangingPunct="0">
              <a:spcBef>
                <a:spcPct val="50000"/>
              </a:spcBef>
            </a:pPr>
            <a:endParaRPr lang="en-US" sz="1900" b="0" dirty="0"/>
          </a:p>
          <a:p>
            <a:pPr algn="l" eaLnBrk="0" hangingPunct="0">
              <a:spcBef>
                <a:spcPct val="50000"/>
              </a:spcBef>
            </a:pPr>
            <a:endParaRPr lang="en-US" sz="1900" b="0" dirty="0"/>
          </a:p>
          <a:p>
            <a:pPr algn="l" eaLnBrk="0" hangingPunct="0">
              <a:spcBef>
                <a:spcPct val="50000"/>
              </a:spcBef>
            </a:pPr>
            <a:endParaRPr lang="en-US" sz="1900" b="0" dirty="0"/>
          </a:p>
          <a:p>
            <a:pPr algn="l" eaLnBrk="0" hangingPunct="0">
              <a:spcBef>
                <a:spcPct val="50000"/>
              </a:spcBef>
            </a:pPr>
            <a:endParaRPr lang="en-US" sz="1900" b="0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57200" y="1663700"/>
            <a:ext cx="8305800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l">
              <a:spcBef>
                <a:spcPct val="50000"/>
              </a:spcBef>
              <a:buSzPct val="80000"/>
            </a:pPr>
            <a:r>
              <a:rPr lang="en-US" dirty="0"/>
              <a:t>The primary objectives of this research are to measure</a:t>
            </a:r>
            <a:r>
              <a:rPr lang="en-US" b="0" dirty="0"/>
              <a:t>: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/>
              <a:t>Most important </a:t>
            </a:r>
            <a:r>
              <a:rPr lang="en-US" b="0" dirty="0" smtClean="0"/>
              <a:t>issues and concerns </a:t>
            </a:r>
            <a:r>
              <a:rPr lang="en-US" b="0" dirty="0"/>
              <a:t>related to </a:t>
            </a:r>
            <a:r>
              <a:rPr lang="en-US" b="0" dirty="0" smtClean="0"/>
              <a:t>GCS 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Performance and perceptions of GCS*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Performance and perceptions of GCS schools*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Performance and perceptions of GCS programs and services*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Performance and perceptions of GCS and school-based communications*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Preferred/most credible sources of information about GCS**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r>
              <a:rPr lang="en-US" b="0" dirty="0" smtClean="0"/>
              <a:t>Awareness and usefulness of various communications </a:t>
            </a:r>
            <a:br>
              <a:rPr lang="en-US" b="0" dirty="0" smtClean="0"/>
            </a:br>
            <a:r>
              <a:rPr lang="en-US" b="0" dirty="0" smtClean="0"/>
              <a:t>tools and platforms**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endParaRPr lang="en-US" b="0" dirty="0"/>
          </a:p>
          <a:p>
            <a:pPr lvl="1" algn="l">
              <a:spcBef>
                <a:spcPct val="50000"/>
              </a:spcBef>
              <a:buSzPct val="80000"/>
            </a:pPr>
            <a:r>
              <a:rPr lang="en-US" sz="1400" b="0" dirty="0" smtClean="0"/>
              <a:t>*Represents strategic plan measures</a:t>
            </a:r>
          </a:p>
          <a:p>
            <a:pPr lvl="1" algn="l">
              <a:spcBef>
                <a:spcPct val="50000"/>
              </a:spcBef>
              <a:buSzPct val="80000"/>
            </a:pPr>
            <a:r>
              <a:rPr lang="en-US" sz="1400" b="0" dirty="0" smtClean="0"/>
              <a:t>**Represents measures used for planning purposes and to improve school and district communications</a:t>
            </a:r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endParaRPr lang="en-US" b="0" dirty="0" smtClean="0"/>
          </a:p>
          <a:p>
            <a:pPr marL="628650" lvl="1" indent="-171450" algn="l">
              <a:spcBef>
                <a:spcPct val="50000"/>
              </a:spcBef>
              <a:buSzPct val="80000"/>
              <a:buFontTx/>
              <a:buChar char="•"/>
            </a:pPr>
            <a:endParaRPr lang="en-US" b="0" dirty="0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77200" y="152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000" b="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152400"/>
            <a:ext cx="5943600" cy="9906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Satisfaction with Other Areas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  of Communication </a:t>
            </a:r>
            <a:r>
              <a:rPr lang="en-US" sz="1200" b="1" dirty="0" smtClean="0">
                <a:solidFill>
                  <a:schemeClr val="tx1"/>
                </a:solidFill>
              </a:rPr>
              <a:t>(Q38-Q57) </a:t>
            </a:r>
            <a:r>
              <a:rPr lang="en-US" sz="1600" dirty="0" smtClean="0">
                <a:solidFill>
                  <a:schemeClr val="tx1"/>
                </a:solidFill>
              </a:rPr>
              <a:t/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Parent  Percepti</a:t>
            </a:r>
            <a:r>
              <a:rPr lang="en-US" sz="1600" b="1" dirty="0" smtClean="0">
                <a:solidFill>
                  <a:schemeClr val="tx1"/>
                </a:solidFill>
              </a:rPr>
              <a:t>ons </a:t>
            </a:r>
            <a:br>
              <a:rPr lang="en-US" sz="1600" b="1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Average Ratings on 10-Point Scale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/>
            </a:r>
            <a:br>
              <a:rPr lang="en-US" sz="1800" b="1" dirty="0" smtClean="0">
                <a:solidFill>
                  <a:schemeClr val="tx1"/>
                </a:solidFill>
              </a:rPr>
            </a:b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5715000" y="6172200"/>
            <a:ext cx="3200400" cy="253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050" b="0" dirty="0" smtClean="0"/>
              <a:t>Note: Don’t </a:t>
            </a:r>
            <a:r>
              <a:rPr lang="en-US" sz="1050" b="0" dirty="0"/>
              <a:t>know responses dropped from </a:t>
            </a:r>
            <a:r>
              <a:rPr lang="en-US" sz="1050" b="0" dirty="0" smtClean="0"/>
              <a:t>base.</a:t>
            </a:r>
            <a:endParaRPr lang="en-US" sz="1050" b="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611234"/>
              </p:ext>
            </p:extLst>
          </p:nvPr>
        </p:nvGraphicFramePr>
        <p:xfrm>
          <a:off x="304801" y="1447801"/>
          <a:ext cx="4952999" cy="5157904"/>
        </p:xfrm>
        <a:graphic>
          <a:graphicData uri="http://schemas.openxmlformats.org/drawingml/2006/table">
            <a:tbl>
              <a:tblPr/>
              <a:tblGrid>
                <a:gridCol w="4192727"/>
                <a:gridCol w="760272"/>
              </a:tblGrid>
              <a:tr h="5299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Scale:</a:t>
                      </a:r>
                    </a:p>
                    <a:p>
                      <a:pPr marL="61913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1=Very dissatisfied to 10=Very Satisfied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Average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9057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How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well child is performing in school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8.4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9057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How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to get involved with child's school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8.3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965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The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safety of your child's school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8.0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1158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Bus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transportation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7.9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061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How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well child's school is performing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compared to other schools in the county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7.7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Curriculum offerings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7.7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Programs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for gifted students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7.7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Magnet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schools, choice or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option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schools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7.7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Child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nutrition or school lunch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School selections &amp; student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assignments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Different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schools in the system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After-school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care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Athletic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opportunities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Character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education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7.4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Community service &amp; service learning opportunities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7.4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Counselors and guidance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College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preparation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Career/technical education or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career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preparation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Special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programs for students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needing help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Study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abroad opportunities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352">
                <a:tc>
                  <a:txBody>
                    <a:bodyPr/>
                    <a:lstStyle/>
                    <a:p>
                      <a:pPr marL="36830" marR="3683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New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school 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construction &amp; renovations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6.4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10200" y="1676400"/>
            <a:ext cx="350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The  majority of parents (able to rate) give ratings of 7 to 10 on all the areas measured.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7010400" cy="11430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Guilford Parent Academy </a:t>
            </a:r>
            <a:r>
              <a:rPr lang="en-US" sz="1200" b="1" dirty="0" smtClean="0">
                <a:solidFill>
                  <a:schemeClr val="tx1"/>
                </a:solidFill>
              </a:rPr>
              <a:t>(Q58-Q60)</a:t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 Perceptions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267200" y="2514600"/>
          <a:ext cx="4648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24400" y="6172200"/>
            <a:ext cx="358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rating = 8.5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1447800"/>
            <a:ext cx="45720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Performance of </a:t>
            </a:r>
          </a:p>
          <a:p>
            <a:r>
              <a:rPr lang="en-US" sz="1400" dirty="0" smtClean="0"/>
              <a:t>Guilford Parent Academy </a:t>
            </a:r>
          </a:p>
          <a:p>
            <a:r>
              <a:rPr lang="en-US" sz="1200" dirty="0" smtClean="0"/>
              <a:t>(Parents who have participated in Parent Academy, n=63)</a:t>
            </a:r>
          </a:p>
          <a:p>
            <a:r>
              <a:rPr lang="en-US" sz="1100" b="0" dirty="0" smtClean="0"/>
              <a:t>Don’t know responses dropped from base.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1600200"/>
            <a:ext cx="3962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75% of parents are aware of Guilford Parent Academy.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16% of parents in poll have participated in programs.</a:t>
            </a:r>
          </a:p>
          <a:p>
            <a:pPr marL="463550" indent="-225425" algn="l">
              <a:spcAft>
                <a:spcPts val="1200"/>
              </a:spcAft>
              <a:buFont typeface="Calibri" pitchFamily="34" charset="0"/>
              <a:buChar char="‒"/>
            </a:pPr>
            <a:r>
              <a:rPr lang="en-US" sz="1400" dirty="0" smtClean="0"/>
              <a:t>Participation is higher among African American parents (21%), than white parents (13%) or Latino parents (7%).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95% of those who have participated rate the programs a 7 or higher.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934200" y="6477000"/>
            <a:ext cx="2057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2009 – 2014 Parent Trends by %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30" t="34098" r="26872" b="10708"/>
          <a:stretch/>
        </p:blipFill>
        <p:spPr bwMode="auto">
          <a:xfrm>
            <a:off x="389905" y="1511461"/>
            <a:ext cx="8449293" cy="496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935926"/>
      </p:ext>
    </p:extLst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6019800" cy="944562"/>
          </a:xfrm>
        </p:spPr>
        <p:txBody>
          <a:bodyPr/>
          <a:lstStyle/>
          <a:p>
            <a:r>
              <a:rPr lang="en-US" b="1" dirty="0" smtClean="0"/>
              <a:t>2009 – 2014 Community Trends by %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28" t="37458" r="27957" b="7811"/>
          <a:stretch/>
        </p:blipFill>
        <p:spPr bwMode="auto">
          <a:xfrm>
            <a:off x="478420" y="1460822"/>
            <a:ext cx="8513180" cy="5107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6934200" y="6477000"/>
            <a:ext cx="2057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50316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676400" y="609600"/>
            <a:ext cx="716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dirty="0"/>
              <a:t>Methodology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4400" y="1552626"/>
            <a:ext cx="7467600" cy="507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algn="l" eaLnBrk="0" hangingPunct="0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0" dirty="0" smtClean="0"/>
              <a:t>Two telephone surveys conducted by Research Strategies, Inc. </a:t>
            </a:r>
          </a:p>
          <a:p>
            <a:pPr marL="228600" indent="-228600" algn="l" eaLnBrk="0" hangingPunct="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Community Residents (September 28 - October 7, 2014)</a:t>
            </a:r>
          </a:p>
          <a:p>
            <a:pPr marL="685800" lvl="1" indent="-228600" algn="l" eaLnBrk="0" hangingPunct="0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‒"/>
            </a:pPr>
            <a:r>
              <a:rPr lang="en-US" b="0" dirty="0" smtClean="0"/>
              <a:t>408 interviews </a:t>
            </a:r>
          </a:p>
          <a:p>
            <a:pPr marL="685800" lvl="1" indent="-228600" algn="l" eaLnBrk="0" hangingPunct="0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‒"/>
            </a:pPr>
            <a:r>
              <a:rPr lang="en-US" b="0" dirty="0" smtClean="0"/>
              <a:t>Random selection of Guilford County adults</a:t>
            </a:r>
          </a:p>
          <a:p>
            <a:pPr marL="685800" lvl="1" indent="-228600" algn="l" eaLnBrk="0" hangingPunct="0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‒"/>
            </a:pPr>
            <a:r>
              <a:rPr lang="en-US" b="0" dirty="0" smtClean="0"/>
              <a:t>Random sample with landline and cell phone numbers</a:t>
            </a:r>
          </a:p>
          <a:p>
            <a:pPr marL="685800" lvl="1" indent="-228600" algn="l" eaLnBrk="0" hangingPunct="0">
              <a:spcBef>
                <a:spcPts val="0"/>
              </a:spcBef>
              <a:spcAft>
                <a:spcPts val="1200"/>
              </a:spcAft>
              <a:buFont typeface="Calibri" pitchFamily="34" charset="0"/>
              <a:buChar char="‒"/>
            </a:pPr>
            <a:r>
              <a:rPr lang="en-US" b="0" dirty="0" smtClean="0"/>
              <a:t>Average interview length: 9 minutes</a:t>
            </a:r>
          </a:p>
          <a:p>
            <a:pPr marL="228600" indent="-228600" algn="l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b="0" dirty="0" smtClean="0"/>
              <a:t>Parent Survey (October 12 - October 23, 2014)</a:t>
            </a:r>
          </a:p>
          <a:p>
            <a:pPr marL="679450" indent="-228600" algn="l" eaLnBrk="0" hangingPunct="0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‒"/>
            </a:pPr>
            <a:r>
              <a:rPr lang="en-US" b="0" dirty="0" smtClean="0"/>
              <a:t>411 interviews completed</a:t>
            </a:r>
          </a:p>
          <a:p>
            <a:pPr marL="679450" indent="-228600" algn="l" eaLnBrk="0" hangingPunct="0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‒"/>
            </a:pPr>
            <a:r>
              <a:rPr lang="en-US" b="0" dirty="0" smtClean="0"/>
              <a:t>Random sample from list provided by GCS</a:t>
            </a:r>
          </a:p>
          <a:p>
            <a:pPr marL="679450" indent="-228600" algn="l" eaLnBrk="0" hangingPunct="0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‒"/>
            </a:pPr>
            <a:r>
              <a:rPr lang="en-US" b="0" dirty="0" smtClean="0"/>
              <a:t>Average interview length: 20 minutes</a:t>
            </a:r>
          </a:p>
          <a:p>
            <a:pPr marL="679450" indent="-228600" algn="l" eaLnBrk="0" hangingPunct="0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‒"/>
            </a:pPr>
            <a:endParaRPr lang="en-US" b="0" dirty="0" smtClean="0"/>
          </a:p>
          <a:p>
            <a:pPr marL="228600" indent="-228600" algn="l" eaLnBrk="0" hangingPunct="0">
              <a:spcBef>
                <a:spcPct val="40000"/>
              </a:spcBef>
              <a:spcAft>
                <a:spcPts val="1200"/>
              </a:spcAft>
              <a:buSzPct val="80000"/>
              <a:buFont typeface="Arial" pitchFamily="34" charset="0"/>
              <a:buChar char="•"/>
            </a:pPr>
            <a:r>
              <a:rPr lang="en-US" b="0" dirty="0" smtClean="0"/>
              <a:t>Margin of error for each study:  </a:t>
            </a:r>
            <a:r>
              <a:rPr lang="en-US" b="0" u="sng" dirty="0" smtClean="0"/>
              <a:t>+</a:t>
            </a:r>
            <a:r>
              <a:rPr lang="en-US" b="0" dirty="0" smtClean="0"/>
              <a:t> 5% at the 95% confidence level</a:t>
            </a:r>
          </a:p>
          <a:p>
            <a:pPr marL="228600" indent="-228600" algn="l" eaLnBrk="0" hangingPunct="0">
              <a:spcBef>
                <a:spcPts val="0"/>
              </a:spcBef>
              <a:spcAft>
                <a:spcPts val="0"/>
              </a:spcAft>
              <a:buSzPct val="80000"/>
              <a:buFont typeface="Arial" pitchFamily="34" charset="0"/>
              <a:buChar char="•"/>
            </a:pPr>
            <a:endParaRPr lang="en-US" b="0" dirty="0" smtClean="0"/>
          </a:p>
          <a:p>
            <a:pPr marL="685800" lvl="1" indent="-228600" algn="l" eaLnBrk="0" hangingPunct="0">
              <a:spcBef>
                <a:spcPct val="40000"/>
              </a:spcBef>
              <a:buSzPct val="100000"/>
              <a:buFont typeface="Calibri" pitchFamily="34" charset="0"/>
              <a:buChar char="‒"/>
            </a:pPr>
            <a:endParaRPr lang="en-US" b="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28"/>
          <p:cNvSpPr txBox="1">
            <a:spLocks noChangeArrowheads="1"/>
          </p:cNvSpPr>
          <p:nvPr/>
        </p:nvSpPr>
        <p:spPr bwMode="auto">
          <a:xfrm>
            <a:off x="1752600" y="304800"/>
            <a:ext cx="723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Representativeness of </a:t>
            </a:r>
            <a:r>
              <a:rPr lang="en-US" sz="2000" dirty="0" smtClean="0"/>
              <a:t>Samples </a:t>
            </a:r>
            <a:endParaRPr lang="en-US" sz="2000" dirty="0"/>
          </a:p>
          <a:p>
            <a:pPr algn="r"/>
            <a:r>
              <a:rPr lang="en-US" dirty="0" smtClean="0"/>
              <a:t>Comparison </a:t>
            </a:r>
            <a:r>
              <a:rPr lang="en-US" dirty="0"/>
              <a:t>of Actual vs. Sample </a:t>
            </a:r>
            <a:r>
              <a:rPr lang="en-US" dirty="0" smtClean="0"/>
              <a:t>Percentages </a:t>
            </a:r>
          </a:p>
          <a:p>
            <a:pPr algn="r"/>
            <a:r>
              <a:rPr lang="en-US" dirty="0" smtClean="0"/>
              <a:t>on Key Demographics</a:t>
            </a:r>
            <a:endParaRPr lang="en-US" dirty="0"/>
          </a:p>
        </p:txBody>
      </p:sp>
      <p:graphicFrame>
        <p:nvGraphicFramePr>
          <p:cNvPr id="109606" name="Group 38"/>
          <p:cNvGraphicFramePr>
            <a:graphicFrameLocks noGrp="1"/>
          </p:cNvGraphicFramePr>
          <p:nvPr/>
        </p:nvGraphicFramePr>
        <p:xfrm>
          <a:off x="304800" y="1371600"/>
          <a:ext cx="3886200" cy="2340864"/>
        </p:xfrm>
        <a:graphic>
          <a:graphicData uri="http://schemas.openxmlformats.org/drawingml/2006/table">
            <a:tbl>
              <a:tblPr/>
              <a:tblGrid>
                <a:gridCol w="1981200"/>
                <a:gridCol w="914400"/>
                <a:gridCol w="9906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GCS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Sample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Race/Ethnicity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African American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Hispanic, Latino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137"/>
          <p:cNvGraphicFramePr>
            <a:graphicFrameLocks noGrp="1"/>
          </p:cNvGraphicFramePr>
          <p:nvPr/>
        </p:nvGraphicFramePr>
        <p:xfrm>
          <a:off x="4495800" y="1371600"/>
          <a:ext cx="4267200" cy="5041392"/>
        </p:xfrm>
        <a:graphic>
          <a:graphicData uri="http://schemas.openxmlformats.org/drawingml/2006/table">
            <a:tbl>
              <a:tblPr/>
              <a:tblGrid>
                <a:gridCol w="1936376"/>
                <a:gridCol w="1048871"/>
                <a:gridCol w="1281953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Projected Census Data 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Community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Sample  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Race/Ethnicity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African American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Hispanic, Latino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 (% of Adults)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18-34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2672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/>
              <a:t>The Community and Parent samples are representative based on key demographics. </a:t>
            </a:r>
            <a:endParaRPr lang="en-US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28600" y="1905001"/>
          <a:ext cx="4368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90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Parents (n=411)</a:t>
            </a:r>
            <a:endParaRPr lang="en-US" sz="14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572000" y="1752601"/>
          <a:ext cx="4343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181600" y="14478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Community (n=408)</a:t>
            </a:r>
            <a:endParaRPr lang="en-US" sz="1400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09800" y="0"/>
            <a:ext cx="67056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Most Important Issues Related </a:t>
            </a:r>
          </a:p>
          <a:p>
            <a:pPr algn="r"/>
            <a:r>
              <a:rPr lang="en-US" sz="2000" dirty="0"/>
              <a:t>To </a:t>
            </a:r>
            <a:r>
              <a:rPr lang="en-US" sz="2000" dirty="0" smtClean="0"/>
              <a:t>Guilford County Public Schools </a:t>
            </a:r>
            <a:r>
              <a:rPr lang="en-US" sz="1200" dirty="0" smtClean="0"/>
              <a:t>(Q9) </a:t>
            </a:r>
          </a:p>
          <a:p>
            <a:pPr algn="r"/>
            <a:r>
              <a:rPr lang="en-US" dirty="0" smtClean="0"/>
              <a:t>Parent &amp; Community Perceptions</a:t>
            </a:r>
          </a:p>
          <a:p>
            <a:pPr algn="r"/>
            <a:r>
              <a:rPr lang="en-US" sz="1400" b="0" dirty="0" smtClean="0"/>
              <a:t>(Open-ended, comment </a:t>
            </a:r>
            <a:r>
              <a:rPr lang="en-US" sz="1400" b="0" dirty="0"/>
              <a:t>question. </a:t>
            </a:r>
            <a:r>
              <a:rPr lang="en-US" sz="1400" b="0" dirty="0" smtClean="0"/>
              <a:t>Up to three answers allowed.)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5688449"/>
            <a:ext cx="89916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1300" dirty="0" smtClean="0"/>
              <a:t>The top four issues for parents and community residents are: class size, good teachers, teacher pay, and safety.</a:t>
            </a:r>
          </a:p>
          <a:p>
            <a:pPr marL="231775" indent="-231775" algn="l">
              <a:buFont typeface="Arial" pitchFamily="34" charset="0"/>
              <a:buChar char="•"/>
            </a:pPr>
            <a:r>
              <a:rPr lang="en-US" sz="1300" dirty="0" smtClean="0"/>
              <a:t>Last year, safety was the top issue and was mentioned much more often than any other issue (30% for parents and 34% for community residents.)</a:t>
            </a:r>
          </a:p>
          <a:p>
            <a:pPr algn="l"/>
            <a:endParaRPr lang="en-US" sz="1400" dirty="0" smtClean="0"/>
          </a:p>
          <a:p>
            <a:pPr algn="l"/>
            <a:endParaRPr lang="en-US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4600" y="228600"/>
            <a:ext cx="6477000" cy="9144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Performance of GCS </a:t>
            </a:r>
            <a:r>
              <a:rPr lang="en-US" sz="1200" b="1" dirty="0" smtClean="0">
                <a:solidFill>
                  <a:schemeClr val="tx1"/>
                </a:solidFill>
              </a:rPr>
              <a:t>(Q71-83) 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 Parent &amp; Community Perceptions </a:t>
            </a:r>
            <a:br>
              <a:rPr lang="en-US" sz="1800" b="1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Average Ratings on 10-Point Scale</a:t>
            </a:r>
            <a:r>
              <a:rPr lang="en-US" sz="1400" dirty="0" smtClean="0">
                <a:solidFill>
                  <a:schemeClr val="tx1"/>
                </a:solidFill>
              </a:rPr>
              <a:t/>
            </a:r>
            <a:br>
              <a:rPr lang="en-US" sz="1400" dirty="0" smtClean="0">
                <a:solidFill>
                  <a:schemeClr val="tx1"/>
                </a:solidFill>
              </a:rPr>
            </a:br>
            <a:endParaRPr lang="en-US" sz="1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" name="Group 57"/>
          <p:cNvGraphicFramePr>
            <a:graphicFrameLocks noGrp="1"/>
          </p:cNvGraphicFramePr>
          <p:nvPr/>
        </p:nvGraphicFramePr>
        <p:xfrm>
          <a:off x="1371600" y="1658112"/>
          <a:ext cx="6477000" cy="3142488"/>
        </p:xfrm>
        <a:graphic>
          <a:graphicData uri="http://schemas.openxmlformats.org/drawingml/2006/table">
            <a:tbl>
              <a:tblPr/>
              <a:tblGrid>
                <a:gridCol w="3733800"/>
                <a:gridCol w="1371600"/>
                <a:gridCol w="1371600"/>
              </a:tblGrid>
              <a:tr h="4683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Samples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Scale:  1=Very poor  to 10=Very good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Community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Teachers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Principals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Overall quality of education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 staff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Superintendent Mo Green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Regional Superintendents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7.8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7.0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Central Office Administrators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7.8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Board of Education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6.8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1371600"/>
            <a:ext cx="3733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0" dirty="0" smtClean="0"/>
              <a:t>Don’t know responses dropped from base.</a:t>
            </a:r>
            <a:endParaRPr lang="en-US" sz="1100" b="0" dirty="0"/>
          </a:p>
        </p:txBody>
      </p:sp>
      <p:sp>
        <p:nvSpPr>
          <p:cNvPr id="8" name="Text Box 61"/>
          <p:cNvSpPr txBox="1">
            <a:spLocks noChangeArrowheads="1"/>
          </p:cNvSpPr>
          <p:nvPr/>
        </p:nvSpPr>
        <p:spPr bwMode="auto">
          <a:xfrm>
            <a:off x="533400" y="5029200"/>
            <a:ext cx="82296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70C0"/>
                </a:solidFill>
              </a:rPr>
              <a:t>Blue highlighting </a:t>
            </a:r>
            <a:r>
              <a:rPr lang="en-US" sz="1400" dirty="0" smtClean="0"/>
              <a:t>indicates that parents give GCS significantly higher performance ratings than community residents, on all areas except teachers.  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The majority of parents and community residents give ratings of good or very good (ratings of 7 to 10) on all these areas.</a:t>
            </a:r>
          </a:p>
          <a:p>
            <a:pPr marL="463550" indent="-231775" algn="l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‒"/>
            </a:pPr>
            <a:r>
              <a:rPr lang="en-US" sz="1400" dirty="0" smtClean="0"/>
              <a:t>The Board of Education receives the lowest ratings, with 74% of parents and 63% of community residents giving ratings of 7 to 10.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4600" y="228600"/>
            <a:ext cx="6477000" cy="9144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Ratings on Quality of Schools </a:t>
            </a:r>
            <a:r>
              <a:rPr lang="en-US" sz="1200" b="1" dirty="0" smtClean="0">
                <a:solidFill>
                  <a:schemeClr val="tx1"/>
                </a:solidFill>
              </a:rPr>
              <a:t>(Q71-83) 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&amp; Community Perceptions </a:t>
            </a:r>
            <a:br>
              <a:rPr lang="en-US" sz="1800" b="1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Average Ratings on 10-Point Scale</a:t>
            </a:r>
            <a:r>
              <a:rPr lang="en-US" sz="1400" dirty="0" smtClean="0">
                <a:solidFill>
                  <a:schemeClr val="tx1"/>
                </a:solidFill>
              </a:rPr>
              <a:t/>
            </a:r>
            <a:br>
              <a:rPr lang="en-US" sz="1400" dirty="0" smtClean="0">
                <a:solidFill>
                  <a:schemeClr val="tx1"/>
                </a:solidFill>
              </a:rPr>
            </a:b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graphicFrame>
        <p:nvGraphicFramePr>
          <p:cNvPr id="9" name="Group 57"/>
          <p:cNvGraphicFramePr>
            <a:graphicFrameLocks noGrp="1"/>
          </p:cNvGraphicFramePr>
          <p:nvPr/>
        </p:nvGraphicFramePr>
        <p:xfrm>
          <a:off x="228600" y="1716328"/>
          <a:ext cx="6248401" cy="1862328"/>
        </p:xfrm>
        <a:graphic>
          <a:graphicData uri="http://schemas.openxmlformats.org/drawingml/2006/table">
            <a:tbl>
              <a:tblPr/>
              <a:tblGrid>
                <a:gridCol w="3810000"/>
                <a:gridCol w="1219200"/>
                <a:gridCol w="1219201"/>
              </a:tblGrid>
              <a:tr h="4683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Samples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Scale:  1=Very poor  to 10=Very good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Community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magnet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8.6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choice or option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traditional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8.0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charter schools (Not GCS)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1371600"/>
            <a:ext cx="3733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0" dirty="0" smtClean="0"/>
              <a:t>Don’t know responses dropped from base.</a:t>
            </a:r>
            <a:endParaRPr lang="en-US" sz="1100" b="0" dirty="0"/>
          </a:p>
        </p:txBody>
      </p:sp>
      <p:sp>
        <p:nvSpPr>
          <p:cNvPr id="8" name="Text Box 61"/>
          <p:cNvSpPr txBox="1">
            <a:spLocks noChangeArrowheads="1"/>
          </p:cNvSpPr>
          <p:nvPr/>
        </p:nvSpPr>
        <p:spPr bwMode="auto">
          <a:xfrm>
            <a:off x="6477000" y="1752600"/>
            <a:ext cx="2667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The majority of parents and community residents rate all the types of schools good or very good (ratings of 7 to 10).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Parents give higher ratings than community residents.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Parents rate GCS schools  higher than charter schools.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Community residents rate magnet schools higher than other types of schools. 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70C0"/>
                </a:solidFill>
              </a:rPr>
              <a:t>Blue highlighting </a:t>
            </a:r>
            <a:r>
              <a:rPr lang="en-US" sz="1400" dirty="0" smtClean="0"/>
              <a:t>shows that more community residents, than parents, can rate charter schools. </a:t>
            </a:r>
          </a:p>
        </p:txBody>
      </p:sp>
      <p:graphicFrame>
        <p:nvGraphicFramePr>
          <p:cNvPr id="7" name="Group 57"/>
          <p:cNvGraphicFramePr>
            <a:graphicFrameLocks noGrp="1"/>
          </p:cNvGraphicFramePr>
          <p:nvPr/>
        </p:nvGraphicFramePr>
        <p:xfrm>
          <a:off x="228600" y="4191000"/>
          <a:ext cx="6248400" cy="2011680"/>
        </p:xfrm>
        <a:graphic>
          <a:graphicData uri="http://schemas.openxmlformats.org/drawingml/2006/table">
            <a:tbl>
              <a:tblPr/>
              <a:tblGrid>
                <a:gridCol w="3810000"/>
                <a:gridCol w="1219200"/>
                <a:gridCol w="1219200"/>
              </a:tblGrid>
              <a:tr h="4683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Samples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of Parents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Able to 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of Community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Able to 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magnet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62%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68%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choice or option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52%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49%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GCS traditional schools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91%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93%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1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Quality of charter schools (Not GCS)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33%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42%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43200" y="-152400"/>
            <a:ext cx="6248400" cy="12954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Level of Agreement with Statements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About the Performance of GCS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>(Q86-Q91)</a:t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en-US" sz="1800" b="1" dirty="0" smtClean="0">
                <a:solidFill>
                  <a:schemeClr val="tx1"/>
                </a:solidFill>
              </a:rPr>
              <a:t>Parent &amp; Community Perceptions </a:t>
            </a:r>
            <a:br>
              <a:rPr lang="en-US" sz="1800" b="1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(Average ratings on 10-point scale)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-228600" y="1325563"/>
            <a:ext cx="3200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200" b="0" dirty="0"/>
              <a:t>	</a:t>
            </a:r>
            <a:r>
              <a:rPr lang="en-US" sz="1000" b="0" dirty="0"/>
              <a:t>Don’t know responses dropped from </a:t>
            </a:r>
            <a:r>
              <a:rPr lang="en-US" sz="1000" b="0" dirty="0" smtClean="0"/>
              <a:t>base.</a:t>
            </a:r>
            <a:endParaRPr lang="en-US" sz="1000" b="0" dirty="0"/>
          </a:p>
        </p:txBody>
      </p:sp>
      <p:graphicFrame>
        <p:nvGraphicFramePr>
          <p:cNvPr id="234553" name="Group 57"/>
          <p:cNvGraphicFramePr>
            <a:graphicFrameLocks noGrp="1"/>
          </p:cNvGraphicFramePr>
          <p:nvPr/>
        </p:nvGraphicFramePr>
        <p:xfrm>
          <a:off x="685800" y="1828800"/>
          <a:ext cx="7620002" cy="2788920"/>
        </p:xfrm>
        <a:graphic>
          <a:graphicData uri="http://schemas.openxmlformats.org/drawingml/2006/table">
            <a:tbl>
              <a:tblPr/>
              <a:tblGrid>
                <a:gridCol w="5105401"/>
                <a:gridCol w="1295400"/>
                <a:gridCol w="1219201"/>
              </a:tblGrid>
              <a:tr h="7620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Total Samples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Scale: 1=Strongly Disagree to 10=Strongly Agree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GCS keeps you informed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8.6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GCS schools are safe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GCS is doing a good job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GCS system i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s headed in the right direction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8.0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rebuchet MS"/>
                        </a:rPr>
                        <a:t>GCS is responsive to requests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8.0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36830" marR="3683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GCS does a good job using taxpayer money to educate children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 Box 61"/>
          <p:cNvSpPr txBox="1">
            <a:spLocks noChangeArrowheads="1"/>
          </p:cNvSpPr>
          <p:nvPr/>
        </p:nvSpPr>
        <p:spPr bwMode="auto">
          <a:xfrm>
            <a:off x="685800" y="4800600"/>
            <a:ext cx="838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70C0"/>
                </a:solidFill>
              </a:rPr>
              <a:t>Blue highlighting </a:t>
            </a:r>
            <a:r>
              <a:rPr lang="en-US" sz="1400" dirty="0" smtClean="0"/>
              <a:t>shows that parents agree more strongly with the statements, than community residents.</a:t>
            </a:r>
          </a:p>
          <a:p>
            <a:pPr marL="231775" indent="-231775" algn="l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/>
              <a:t>The majority of parents and community residents agree with all of the statements. </a:t>
            </a:r>
          </a:p>
          <a:p>
            <a:pPr marL="458788" lvl="1" indent="-231775" algn="l">
              <a:spcBef>
                <a:spcPts val="0"/>
              </a:spcBef>
              <a:spcAft>
                <a:spcPts val="600"/>
              </a:spcAft>
              <a:buFont typeface="Calibri" pitchFamily="34" charset="0"/>
              <a:buChar char="‒"/>
            </a:pPr>
            <a:r>
              <a:rPr lang="en-US" sz="1400" dirty="0" smtClean="0"/>
              <a:t>Use of taxpayer money receives the lowest ratings, with 67% of parents and 58% of community residents giving ratings of 7 or higher.</a:t>
            </a:r>
            <a:endParaRPr lang="en-US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477000" cy="1143000"/>
          </a:xfrm>
        </p:spPr>
        <p:txBody>
          <a:bodyPr/>
          <a:lstStyle/>
          <a:p>
            <a:pPr algn="r" eaLnBrk="1" hangingPunct="1"/>
            <a:r>
              <a:rPr lang="en-US" sz="1800" dirty="0" smtClean="0">
                <a:solidFill>
                  <a:schemeClr val="tx1"/>
                </a:solidFill>
              </a:rPr>
              <a:t/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Level of Agreement with Statements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About the Performance of GCS </a:t>
            </a:r>
            <a:r>
              <a:rPr lang="en-US" sz="1200" b="1" dirty="0" smtClean="0">
                <a:solidFill>
                  <a:schemeClr val="tx1"/>
                </a:solidFill>
              </a:rPr>
              <a:t>(Q63-Q69b) </a:t>
            </a:r>
            <a:r>
              <a:rPr lang="en-US" sz="1200" dirty="0" smtClean="0">
                <a:solidFill>
                  <a:schemeClr val="tx1"/>
                </a:solidFill>
              </a:rPr>
              <a:t/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Parent Perceptions </a:t>
            </a:r>
            <a:r>
              <a:rPr lang="en-US" sz="1600" b="1" dirty="0" smtClean="0">
                <a:solidFill>
                  <a:schemeClr val="tx1"/>
                </a:solidFill>
              </a:rPr>
              <a:t/>
            </a:r>
            <a:br>
              <a:rPr lang="en-US" sz="1600" b="1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(</a:t>
            </a:r>
            <a:r>
              <a:rPr lang="en-US" sz="1600" dirty="0" smtClean="0">
                <a:solidFill>
                  <a:schemeClr val="tx1"/>
                </a:solidFill>
              </a:rPr>
              <a:t>Average ratings on 10-point scale)</a:t>
            </a:r>
            <a:r>
              <a:rPr lang="en-US" sz="1800" b="1" dirty="0" smtClean="0">
                <a:solidFill>
                  <a:schemeClr val="tx1"/>
                </a:solidFill>
              </a:rPr>
              <a:t/>
            </a:r>
            <a:br>
              <a:rPr lang="en-US" sz="1800" b="1" dirty="0" smtClean="0">
                <a:solidFill>
                  <a:schemeClr val="tx1"/>
                </a:solidFill>
              </a:rPr>
            </a:b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5334000" y="2122488"/>
            <a:ext cx="3429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600" b="0" dirty="0"/>
              <a:t>	</a:t>
            </a:r>
            <a:endParaRPr lang="en-US" sz="1400" dirty="0"/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-228600" y="1270084"/>
            <a:ext cx="3200400" cy="2539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 typeface="Wingdings" pitchFamily="2" charset="2"/>
              <a:buNone/>
            </a:pPr>
            <a:r>
              <a:rPr lang="en-US" sz="1050" b="0" dirty="0"/>
              <a:t>	Don’t know responses dropped from </a:t>
            </a:r>
            <a:r>
              <a:rPr lang="en-US" sz="1050" b="0" dirty="0" smtClean="0"/>
              <a:t>base.</a:t>
            </a:r>
            <a:endParaRPr lang="en-US" sz="1050" b="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" y="1629978"/>
          <a:ext cx="5715000" cy="4787586"/>
        </p:xfrm>
        <a:graphic>
          <a:graphicData uri="http://schemas.openxmlformats.org/drawingml/2006/table">
            <a:tbl>
              <a:tblPr/>
              <a:tblGrid>
                <a:gridCol w="4876800"/>
                <a:gridCol w="838200"/>
              </a:tblGrid>
              <a:tr h="4572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Scale:  1=Disagree strongly to 10=Agree Strongly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Average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8738" marR="36830" indent="-1588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believe my child’s school is safe.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8.6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5563" marR="36830" indent="158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believe my child is academically challenged.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7150" marR="36830" indent="317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believe my child’s school supports the development of good character.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7150" marR="36830" indent="158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GCS has good academic programs for college-bound students.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7150" marR="3683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By offering traditional schools, magnet  schools, and choice or option schools, GCS gives enough school choices to meet my child’s needs.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7254">
                <a:tc>
                  <a:txBody>
                    <a:bodyPr/>
                    <a:lstStyle/>
                    <a:p>
                      <a:pPr marL="57150" marR="36830" indent="1588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I believe my child’s school has high quality teachers.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496">
                <a:tc>
                  <a:txBody>
                    <a:bodyPr/>
                    <a:lstStyle/>
                    <a:p>
                      <a:pPr marL="57150" marR="3683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GCS has good career and technical education  programs.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566">
                <a:tc>
                  <a:txBody>
                    <a:bodyPr/>
                    <a:lstStyle/>
                    <a:p>
                      <a:pPr marL="53975" marR="36830" indent="317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GCS schools are safe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8.2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566">
                <a:tc>
                  <a:txBody>
                    <a:bodyPr/>
                    <a:lstStyle/>
                    <a:p>
                      <a:pPr marL="53975" marR="36830" indent="317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GCS has good programs for students interested in music, visual and performing arts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3566">
                <a:tc>
                  <a:txBody>
                    <a:bodyPr/>
                    <a:lstStyle/>
                    <a:p>
                      <a:pPr marL="53975" marR="36830" indent="317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GCS has good programs for students who require extra help or special education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7.8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19800" y="1600200"/>
            <a:ext cx="2971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The majority of parents agree (ratings of 7 to 10) with all the statements. </a:t>
            </a:r>
          </a:p>
          <a:p>
            <a:pPr marL="225425" indent="-225425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400" dirty="0" smtClean="0"/>
              <a:t>Blue highlighting shows that parents rate the safety of their child’s school higher than  GCS schools overall (8.6 vs. 8.2).</a:t>
            </a:r>
          </a:p>
          <a:p>
            <a:pPr marL="119063" indent="-119063" algn="l">
              <a:spcAft>
                <a:spcPts val="600"/>
              </a:spcAft>
              <a:buFont typeface="Arial" pitchFamily="34" charset="0"/>
              <a:buChar char="•"/>
            </a:pPr>
            <a:endParaRPr lang="en-US" sz="14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CS Preliminary report 11.4.10 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GCS Preliminary report 11.4.10 </Template>
  <TotalTime>14173</TotalTime>
  <Words>2214</Words>
  <Application>Microsoft Office PowerPoint</Application>
  <PresentationFormat>On-screen Show (4:3)</PresentationFormat>
  <Paragraphs>474</Paragraphs>
  <Slides>23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GCS Preliminary report 11.4.10 </vt:lpstr>
      <vt:lpstr>Guilford County Schools  Parent and Community Surveys Presentation January 24, 2015</vt:lpstr>
      <vt:lpstr>PowerPoint Presentation</vt:lpstr>
      <vt:lpstr>PowerPoint Presentation</vt:lpstr>
      <vt:lpstr>PowerPoint Presentation</vt:lpstr>
      <vt:lpstr>PowerPoint Presentation</vt:lpstr>
      <vt:lpstr> Performance of GCS (Q71-83)   Parent &amp; Community Perceptions   Average Ratings on 10-Point Scale </vt:lpstr>
      <vt:lpstr> Ratings on Quality of Schools (Q71-83)  Parent &amp; Community Perceptions   Average Ratings on 10-Point Scale </vt:lpstr>
      <vt:lpstr> Level of Agreement with Statements  About the Performance of GCS (Q86-Q91) Parent &amp; Community Perceptions  (Average ratings on 10-point scale)</vt:lpstr>
      <vt:lpstr> Level of Agreement with Statements About the Performance of GCS (Q63-Q69b)   Parent Perceptions  (Average ratings on 10-point scale) </vt:lpstr>
      <vt:lpstr> Level of Agreement with Statements (Q61-Q62)   Parent Perceptions  Average Ratings on 10-Point Scale </vt:lpstr>
      <vt:lpstr>PowerPoint Presentation</vt:lpstr>
      <vt:lpstr>PowerPoint Presentation</vt:lpstr>
      <vt:lpstr> GCS TV (Q12-17) Parent Perceptions </vt:lpstr>
      <vt:lpstr>PowerPoint Presentation</vt:lpstr>
      <vt:lpstr> District Website  Parent Perceptions (Q24-26) </vt:lpstr>
      <vt:lpstr> Individual School Websites (Q27-29)  Parent Perceptions</vt:lpstr>
      <vt:lpstr> District Office Communication (Q30-32) Parent Perceptions</vt:lpstr>
      <vt:lpstr> Regional Office Communication (Q33-34) Parent Perceptions</vt:lpstr>
      <vt:lpstr> Individual School Communication (Q35-37) Parent Perceptions</vt:lpstr>
      <vt:lpstr> Satisfaction with Other Areas   of Communication (Q38-Q57)   Parent  Perceptions  Average Ratings on 10-Point Scale  </vt:lpstr>
      <vt:lpstr> Guilford Parent Academy (Q58-Q60) Parent  Perceptions</vt:lpstr>
      <vt:lpstr>2009 – 2014 Parent Trends by %</vt:lpstr>
      <vt:lpstr>2009 – 2014 Community Trends by %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Guilford County Schools  Parent and Community Resident Surveys Report</dc:title>
  <dc:creator>Nancy Burnap</dc:creator>
  <cp:lastModifiedBy>Carr, Nora</cp:lastModifiedBy>
  <cp:revision>1441</cp:revision>
  <dcterms:created xsi:type="dcterms:W3CDTF">2010-11-15T02:39:05Z</dcterms:created>
  <dcterms:modified xsi:type="dcterms:W3CDTF">2015-01-16T15:24:42Z</dcterms:modified>
</cp:coreProperties>
</file>